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8"/>
  </p:notesMasterIdLst>
  <p:handoutMasterIdLst>
    <p:handoutMasterId r:id="rId139"/>
  </p:handoutMasterIdLst>
  <p:sldIdLst>
    <p:sldId id="2476" r:id="rId2"/>
    <p:sldId id="2455" r:id="rId3"/>
    <p:sldId id="1072" r:id="rId4"/>
    <p:sldId id="2519" r:id="rId5"/>
    <p:sldId id="2644" r:id="rId6"/>
    <p:sldId id="2722" r:id="rId7"/>
    <p:sldId id="2564" r:id="rId8"/>
    <p:sldId id="2645" r:id="rId9"/>
    <p:sldId id="2646" r:id="rId10"/>
    <p:sldId id="2647" r:id="rId11"/>
    <p:sldId id="2723" r:id="rId12"/>
    <p:sldId id="2100" r:id="rId13"/>
    <p:sldId id="2724" r:id="rId14"/>
    <p:sldId id="2725" r:id="rId15"/>
    <p:sldId id="2726" r:id="rId16"/>
    <p:sldId id="2101" r:id="rId17"/>
    <p:sldId id="2727" r:id="rId18"/>
    <p:sldId id="2728" r:id="rId19"/>
    <p:sldId id="2566" r:id="rId20"/>
    <p:sldId id="2729" r:id="rId21"/>
    <p:sldId id="2730" r:id="rId22"/>
    <p:sldId id="2731" r:id="rId23"/>
    <p:sldId id="2732" r:id="rId24"/>
    <p:sldId id="2733" r:id="rId25"/>
    <p:sldId id="2734" r:id="rId26"/>
    <p:sldId id="2567" r:id="rId27"/>
    <p:sldId id="2736" r:id="rId28"/>
    <p:sldId id="2735" r:id="rId29"/>
    <p:sldId id="2737" r:id="rId30"/>
    <p:sldId id="2738" r:id="rId31"/>
    <p:sldId id="2487" r:id="rId32"/>
    <p:sldId id="2208" r:id="rId33"/>
    <p:sldId id="2661" r:id="rId34"/>
    <p:sldId id="2739" r:id="rId35"/>
    <p:sldId id="2662" r:id="rId36"/>
    <p:sldId id="2210" r:id="rId37"/>
    <p:sldId id="2740" r:id="rId38"/>
    <p:sldId id="2741" r:id="rId39"/>
    <p:sldId id="2742" r:id="rId40"/>
    <p:sldId id="2743" r:id="rId41"/>
    <p:sldId id="2744" r:id="rId42"/>
    <p:sldId id="2747" r:id="rId43"/>
    <p:sldId id="2745" r:id="rId44"/>
    <p:sldId id="2748" r:id="rId45"/>
    <p:sldId id="2746" r:id="rId46"/>
    <p:sldId id="2749" r:id="rId47"/>
    <p:sldId id="2750" r:id="rId48"/>
    <p:sldId id="2573" r:id="rId49"/>
    <p:sldId id="2751" r:id="rId50"/>
    <p:sldId id="2667" r:id="rId51"/>
    <p:sldId id="2668" r:id="rId52"/>
    <p:sldId id="2752" r:id="rId53"/>
    <p:sldId id="2753" r:id="rId54"/>
    <p:sldId id="2754" r:id="rId55"/>
    <p:sldId id="2755" r:id="rId56"/>
    <p:sldId id="2756" r:id="rId57"/>
    <p:sldId id="2758" r:id="rId58"/>
    <p:sldId id="2759" r:id="rId59"/>
    <p:sldId id="2775" r:id="rId60"/>
    <p:sldId id="2776" r:id="rId61"/>
    <p:sldId id="2760" r:id="rId62"/>
    <p:sldId id="2761" r:id="rId63"/>
    <p:sldId id="2762" r:id="rId64"/>
    <p:sldId id="2763" r:id="rId65"/>
    <p:sldId id="2777" r:id="rId66"/>
    <p:sldId id="2781" r:id="rId67"/>
    <p:sldId id="2778" r:id="rId68"/>
    <p:sldId id="2779" r:id="rId69"/>
    <p:sldId id="2780" r:id="rId70"/>
    <p:sldId id="2488" r:id="rId71"/>
    <p:sldId id="2466" r:id="rId72"/>
    <p:sldId id="2245" r:id="rId73"/>
    <p:sldId id="2782" r:id="rId74"/>
    <p:sldId id="2783" r:id="rId75"/>
    <p:sldId id="2784" r:id="rId76"/>
    <p:sldId id="2785" r:id="rId77"/>
    <p:sldId id="2227" r:id="rId78"/>
    <p:sldId id="2786" r:id="rId79"/>
    <p:sldId id="2787" r:id="rId80"/>
    <p:sldId id="2688" r:id="rId81"/>
    <p:sldId id="2788" r:id="rId82"/>
    <p:sldId id="2689" r:id="rId83"/>
    <p:sldId id="1912" r:id="rId84"/>
    <p:sldId id="2691" r:id="rId85"/>
    <p:sldId id="2789" r:id="rId86"/>
    <p:sldId id="2694" r:id="rId87"/>
    <p:sldId id="2790" r:id="rId88"/>
    <p:sldId id="2791" r:id="rId89"/>
    <p:sldId id="1913" r:id="rId90"/>
    <p:sldId id="2507" r:id="rId91"/>
    <p:sldId id="2696" r:id="rId92"/>
    <p:sldId id="2697" r:id="rId93"/>
    <p:sldId id="2698" r:id="rId94"/>
    <p:sldId id="2700" r:id="rId95"/>
    <p:sldId id="1914" r:id="rId96"/>
    <p:sldId id="2702" r:id="rId97"/>
    <p:sldId id="2792" r:id="rId98"/>
    <p:sldId id="2794" r:id="rId99"/>
    <p:sldId id="2793" r:id="rId100"/>
    <p:sldId id="2588" r:id="rId101"/>
    <p:sldId id="2589" r:id="rId102"/>
    <p:sldId id="2590" r:id="rId103"/>
    <p:sldId id="2795" r:id="rId104"/>
    <p:sldId id="2707" r:id="rId105"/>
    <p:sldId id="2593" r:id="rId106"/>
    <p:sldId id="2708" r:id="rId107"/>
    <p:sldId id="2797" r:id="rId108"/>
    <p:sldId id="2594" r:id="rId109"/>
    <p:sldId id="2709" r:id="rId110"/>
    <p:sldId id="2798" r:id="rId111"/>
    <p:sldId id="2711" r:id="rId112"/>
    <p:sldId id="2710" r:id="rId113"/>
    <p:sldId id="2597" r:id="rId114"/>
    <p:sldId id="2799" r:id="rId115"/>
    <p:sldId id="2712" r:id="rId116"/>
    <p:sldId id="2713" r:id="rId117"/>
    <p:sldId id="2714" r:id="rId118"/>
    <p:sldId id="2800" r:id="rId119"/>
    <p:sldId id="2801" r:id="rId120"/>
    <p:sldId id="2598" r:id="rId121"/>
    <p:sldId id="2602" r:id="rId122"/>
    <p:sldId id="2603" r:id="rId123"/>
    <p:sldId id="2717" r:id="rId124"/>
    <p:sldId id="2802" r:id="rId125"/>
    <p:sldId id="2803" r:id="rId126"/>
    <p:sldId id="2606" r:id="rId127"/>
    <p:sldId id="2805" r:id="rId128"/>
    <p:sldId id="2617" r:id="rId129"/>
    <p:sldId id="2807" r:id="rId130"/>
    <p:sldId id="2808" r:id="rId131"/>
    <p:sldId id="2806" r:id="rId132"/>
    <p:sldId id="2809" r:id="rId133"/>
    <p:sldId id="2810" r:id="rId134"/>
    <p:sldId id="2811" r:id="rId135"/>
    <p:sldId id="2718" r:id="rId136"/>
    <p:sldId id="2485" r:id="rId137"/>
  </p:sldIdLst>
  <p:sldSz cx="12190413" cy="6859588"/>
  <p:notesSz cx="6858000" cy="9144000"/>
  <p:custDataLst>
    <p:tags r:id="rId140"/>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8" userDrawn="1">
          <p15:clr>
            <a:srgbClr val="A4A3A4"/>
          </p15:clr>
        </p15:guide>
        <p15:guide id="2" pos="202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390AB"/>
    <a:srgbClr val="1F497D"/>
    <a:srgbClr val="FAFAFA"/>
    <a:srgbClr val="C4EAFF"/>
    <a:srgbClr val="B2DFFF"/>
    <a:srgbClr val="5899F0"/>
    <a:srgbClr val="558ED5"/>
    <a:srgbClr val="215968"/>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29" autoAdjust="0"/>
  </p:normalViewPr>
  <p:slideViewPr>
    <p:cSldViewPr showGuides="1">
      <p:cViewPr varScale="1">
        <p:scale>
          <a:sx n="109" d="100"/>
          <a:sy n="109" d="100"/>
        </p:scale>
        <p:origin x="552" y="84"/>
      </p:cViewPr>
      <p:guideLst>
        <p:guide orient="horz" pos="1108"/>
        <p:guide pos="202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00"/>
        <p:guide pos="2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2025/10/30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2025/10/30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626683140"/>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12192000" cy="6859588"/>
            <a:chOff x="0" y="0"/>
            <a:chExt cx="12192000" cy="6859588"/>
          </a:xfrm>
        </p:grpSpPr>
        <p:sp>
          <p:nvSpPr>
            <p:cNvPr id="10" name="矩形 9"/>
            <p:cNvSpPr/>
            <p:nvPr/>
          </p:nvSpPr>
          <p:spPr>
            <a:xfrm>
              <a:off x="0" y="0"/>
              <a:ext cx="12189600"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a:off x="0" y="0"/>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a:off x="0" y="595146"/>
              <a:ext cx="12189600"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102.xml"/><Relationship Id="rId7" Type="http://schemas.openxmlformats.org/officeDocument/2006/relationships/slide" Target="slide126.xml"/><Relationship Id="rId2"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slide" Target="slide101.xml"/><Relationship Id="rId5" Type="http://schemas.openxmlformats.org/officeDocument/2006/relationships/slide" Target="slide121.xml"/><Relationship Id="rId4" Type="http://schemas.openxmlformats.org/officeDocument/2006/relationships/slide" Target="slide113.xml"/></Relationships>
</file>

<file path=ppt/slides/_rels/slide102.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102.xml"/><Relationship Id="rId7" Type="http://schemas.openxmlformats.org/officeDocument/2006/relationships/image" Target="../media/image103.png"/><Relationship Id="rId2" Type="http://schemas.openxmlformats.org/officeDocument/2006/relationships/slide" Target="slide101.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0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slide" Target="slide113.xml"/><Relationship Id="rId2" Type="http://schemas.openxmlformats.org/officeDocument/2006/relationships/slide" Target="slide102.xml"/><Relationship Id="rId1" Type="http://schemas.openxmlformats.org/officeDocument/2006/relationships/slideLayout" Target="../slideLayouts/slideLayout1.xml"/><Relationship Id="rId5" Type="http://schemas.openxmlformats.org/officeDocument/2006/relationships/slide" Target="slide126.xml"/><Relationship Id="rId10" Type="http://schemas.openxmlformats.org/officeDocument/2006/relationships/slide" Target="slide105.xml"/><Relationship Id="rId4" Type="http://schemas.openxmlformats.org/officeDocument/2006/relationships/slide" Target="slide121.xml"/><Relationship Id="rId9" Type="http://schemas.openxmlformats.org/officeDocument/2006/relationships/slide" Target="slide101.xml"/></Relationships>
</file>

<file path=ppt/slides/_rels/slide10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slide" Target="slide113.xml"/><Relationship Id="rId2" Type="http://schemas.openxmlformats.org/officeDocument/2006/relationships/slide" Target="slide102.xml"/><Relationship Id="rId1" Type="http://schemas.openxmlformats.org/officeDocument/2006/relationships/slideLayout" Target="../slideLayouts/slideLayout1.xml"/><Relationship Id="rId5" Type="http://schemas.openxmlformats.org/officeDocument/2006/relationships/slide" Target="slide126.xml"/><Relationship Id="rId10" Type="http://schemas.openxmlformats.org/officeDocument/2006/relationships/slide" Target="slide105.xml"/><Relationship Id="rId4" Type="http://schemas.openxmlformats.org/officeDocument/2006/relationships/slide" Target="slide121.xml"/><Relationship Id="rId9" Type="http://schemas.openxmlformats.org/officeDocument/2006/relationships/slide" Target="slide101.xml"/></Relationships>
</file>

<file path=ppt/slides/_rels/slide10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06.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07.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08.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08.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09.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0.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09.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1.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2.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3.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10.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slide" Target="slide105.xml"/><Relationship Id="rId7" Type="http://schemas.openxmlformats.org/officeDocument/2006/relationships/image" Target="../media/image111.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15.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1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10" Type="http://schemas.openxmlformats.org/officeDocument/2006/relationships/slide" Target="slide101.xml"/><Relationship Id="rId4" Type="http://schemas.openxmlformats.org/officeDocument/2006/relationships/slide" Target="slide113.xml"/><Relationship Id="rId9" Type="http://schemas.openxmlformats.org/officeDocument/2006/relationships/image" Target="../media/image111.png"/></Relationships>
</file>

<file path=ppt/slides/_rels/slide11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1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1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10" Type="http://schemas.openxmlformats.org/officeDocument/2006/relationships/slide" Target="slide101.xml"/><Relationship Id="rId4" Type="http://schemas.openxmlformats.org/officeDocument/2006/relationships/slide" Target="slide113.xml"/><Relationship Id="rId9" Type="http://schemas.openxmlformats.org/officeDocument/2006/relationships/image" Target="../media/image1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21.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2.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2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12.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5.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slide" Target="slide105.xml"/><Relationship Id="rId7" Type="http://schemas.openxmlformats.org/officeDocument/2006/relationships/image" Target="../media/image120.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10" Type="http://schemas.openxmlformats.org/officeDocument/2006/relationships/slide" Target="slide101.xml"/><Relationship Id="rId4" Type="http://schemas.openxmlformats.org/officeDocument/2006/relationships/slide" Target="slide113.xml"/><Relationship Id="rId9" Type="http://schemas.openxmlformats.org/officeDocument/2006/relationships/image" Target="../media/image122.png"/></Relationships>
</file>

<file path=ppt/slides/_rels/slide127.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21.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8.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23.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2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slide" Target="slide105.xml"/><Relationship Id="rId7" Type="http://schemas.openxmlformats.org/officeDocument/2006/relationships/image" Target="../media/image120.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105.xml"/><Relationship Id="rId7" Type="http://schemas.openxmlformats.org/officeDocument/2006/relationships/image" Target="../media/image124.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3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slide" Target="slide105.xml"/><Relationship Id="rId7" Type="http://schemas.openxmlformats.org/officeDocument/2006/relationships/image" Target="../media/image121.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32.xml.rels><?xml version="1.0" encoding="UTF-8" standalone="yes"?>
<Relationships xmlns="http://schemas.openxmlformats.org/package/2006/relationships"><Relationship Id="rId3" Type="http://schemas.openxmlformats.org/officeDocument/2006/relationships/slide" Target="slide105.xml"/><Relationship Id="rId7" Type="http://schemas.openxmlformats.org/officeDocument/2006/relationships/slide" Target="slide101.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s>
</file>

<file path=ppt/slides/_rels/slide13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slide" Target="slide105.xml"/><Relationship Id="rId7" Type="http://schemas.openxmlformats.org/officeDocument/2006/relationships/image" Target="../media/image120.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34.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11" Type="http://schemas.openxmlformats.org/officeDocument/2006/relationships/slide" Target="slide101.xml"/><Relationship Id="rId5" Type="http://schemas.openxmlformats.org/officeDocument/2006/relationships/slide" Target="slide121.xml"/><Relationship Id="rId10" Type="http://schemas.openxmlformats.org/officeDocument/2006/relationships/image" Target="../media/image126.png"/><Relationship Id="rId4" Type="http://schemas.openxmlformats.org/officeDocument/2006/relationships/slide" Target="slide113.xml"/><Relationship Id="rId9" Type="http://schemas.openxmlformats.org/officeDocument/2006/relationships/image" Target="../media/image127.png"/></Relationships>
</file>

<file path=ppt/slides/_rels/slide13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05.xml"/><Relationship Id="rId7" Type="http://schemas.openxmlformats.org/officeDocument/2006/relationships/image" Target="../media/image122.png"/><Relationship Id="rId2" Type="http://schemas.openxmlformats.org/officeDocument/2006/relationships/slide" Target="slide102.xml"/><Relationship Id="rId1" Type="http://schemas.openxmlformats.org/officeDocument/2006/relationships/slideLayout" Target="../slideLayouts/slideLayout1.xml"/><Relationship Id="rId6" Type="http://schemas.openxmlformats.org/officeDocument/2006/relationships/slide" Target="slide126.xml"/><Relationship Id="rId5" Type="http://schemas.openxmlformats.org/officeDocument/2006/relationships/slide" Target="slide121.xml"/><Relationship Id="rId4" Type="http://schemas.openxmlformats.org/officeDocument/2006/relationships/slide" Target="slide113.xml"/><Relationship Id="rId9" Type="http://schemas.openxmlformats.org/officeDocument/2006/relationships/slide" Target="slide101.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100.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72.xml.rels><?xml version="1.0" encoding="UTF-8" standalone="yes"?>
<Relationships xmlns="http://schemas.openxmlformats.org/package/2006/relationships"><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7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7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7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 Id="rId9" Type="http://schemas.openxmlformats.org/officeDocument/2006/relationships/image" Target="../media/image78.png"/></Relationships>
</file>

<file path=ppt/slides/_rels/slide7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 Id="rId9" Type="http://schemas.openxmlformats.org/officeDocument/2006/relationships/image" Target="../media/image78.png"/></Relationships>
</file>

<file path=ppt/slides/_rels/slide7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7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 Id="rId9" Type="http://schemas.openxmlformats.org/officeDocument/2006/relationships/image" Target="../media/image83.png"/></Relationships>
</file>

<file path=ppt/slides/_rels/slide7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2.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72.xml"/><Relationship Id="rId7" Type="http://schemas.openxmlformats.org/officeDocument/2006/relationships/slide" Target="slide95.xml"/><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3.xml"/><Relationship Id="rId4" Type="http://schemas.openxmlformats.org/officeDocument/2006/relationships/slide" Target="slide77.xml"/></Relationships>
</file>

<file path=ppt/slides/_rels/slide83.xml.rels><?xml version="1.0" encoding="UTF-8" standalone="yes"?>
<Relationships xmlns="http://schemas.openxmlformats.org/package/2006/relationships"><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89.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72.xml"/><Relationship Id="rId7" Type="http://schemas.openxmlformats.org/officeDocument/2006/relationships/slide" Target="slide95.xml"/><Relationship Id="rId2"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3.xml"/><Relationship Id="rId4" Type="http://schemas.openxmlformats.org/officeDocument/2006/relationships/slide" Target="slide77.xml"/><Relationship Id="rId9"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2.xml.rels><?xml version="1.0" encoding="UTF-8" standalone="yes"?>
<Relationships xmlns="http://schemas.openxmlformats.org/package/2006/relationships"><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3.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72.xml"/><Relationship Id="rId7" Type="http://schemas.openxmlformats.org/officeDocument/2006/relationships/slide" Target="slide95.xml"/><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slide" Target="slide83.xml"/><Relationship Id="rId4" Type="http://schemas.openxmlformats.org/officeDocument/2006/relationships/slide" Target="slide77.xml"/><Relationship Id="rId9" Type="http://schemas.openxmlformats.org/officeDocument/2006/relationships/image" Target="../media/image94.png"/></Relationships>
</file>

<file path=ppt/slides/_rels/slide9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 Id="rId9" Type="http://schemas.openxmlformats.org/officeDocument/2006/relationships/image" Target="../media/image99.png"/></Relationships>
</file>

<file path=ppt/slides/_rels/slide9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10" Type="http://schemas.openxmlformats.org/officeDocument/2006/relationships/image" Target="../media/image102.png"/><Relationship Id="rId4" Type="http://schemas.openxmlformats.org/officeDocument/2006/relationships/slide" Target="slide83.xml"/><Relationship Id="rId9" Type="http://schemas.openxmlformats.org/officeDocument/2006/relationships/image" Target="../media/image96.png"/></Relationships>
</file>

<file path=ppt/slides/_rels/slide9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_rels/slide9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77.xml"/><Relationship Id="rId7" Type="http://schemas.openxmlformats.org/officeDocument/2006/relationships/slide" Target="slide71.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4" name="矩形 13"/>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8" name="矩形 17"/>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18"/>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20" name="矩形 19"/>
          <p:cNvSpPr/>
          <p:nvPr/>
        </p:nvSpPr>
        <p:spPr>
          <a:xfrm>
            <a:off x="1216694" y="2308225"/>
            <a:ext cx="6750720" cy="369332"/>
          </a:xfrm>
          <a:prstGeom prst="rect">
            <a:avLst/>
          </a:prstGeom>
        </p:spPr>
        <p:txBody>
          <a:bodyPr wrap="square">
            <a:spAutoFit/>
          </a:bodyPr>
          <a:lstStyle/>
          <a:p>
            <a:pPr>
              <a:defRPr/>
            </a:pPr>
            <a:r>
              <a:rPr lang="zh-CN" altLang="en-US" sz="1800" kern="100" smtClean="0">
                <a:solidFill>
                  <a:schemeClr val="tx1">
                    <a:lumMod val="65000"/>
                    <a:lumOff val="35000"/>
                  </a:schemeClr>
                </a:solidFill>
                <a:latin typeface="+mj-ea"/>
                <a:ea typeface="+mj-ea"/>
                <a:cs typeface="Times New Roman" panose="02020603050405020304" pitchFamily="18" charset="0"/>
              </a:rPr>
              <a:t>专题</a:t>
            </a:r>
            <a:r>
              <a:rPr lang="zh-CN" altLang="en-US" sz="1800" kern="100">
                <a:solidFill>
                  <a:schemeClr val="tx1">
                    <a:lumMod val="65000"/>
                    <a:lumOff val="35000"/>
                  </a:schemeClr>
                </a:solidFill>
                <a:latin typeface="+mj-ea"/>
                <a:ea typeface="+mj-ea"/>
                <a:cs typeface="Times New Roman" panose="02020603050405020304" pitchFamily="18" charset="0"/>
              </a:rPr>
              <a:t>六　</a:t>
            </a:r>
            <a:r>
              <a:rPr lang="zh-CN" altLang="en-US" sz="1800" kern="100" smtClean="0">
                <a:solidFill>
                  <a:schemeClr val="tx1">
                    <a:lumMod val="65000"/>
                    <a:lumOff val="35000"/>
                  </a:schemeClr>
                </a:solidFill>
                <a:latin typeface="+mj-ea"/>
                <a:ea typeface="+mj-ea"/>
                <a:cs typeface="Times New Roman" panose="02020603050405020304" pitchFamily="18" charset="0"/>
              </a:rPr>
              <a:t>实验</a:t>
            </a:r>
            <a:endParaRPr lang="zh-CN" altLang="en-US" sz="1800" kern="100" dirty="0">
              <a:solidFill>
                <a:schemeClr val="tx1">
                  <a:lumMod val="65000"/>
                  <a:lumOff val="35000"/>
                </a:schemeClr>
              </a:solidFill>
              <a:latin typeface="+mj-ea"/>
              <a:ea typeface="+mj-ea"/>
              <a:cs typeface="Times New Roman" panose="02020603050405020304" pitchFamily="18" charset="0"/>
            </a:endParaRPr>
          </a:p>
        </p:txBody>
      </p:sp>
      <p:sp>
        <p:nvSpPr>
          <p:cNvPr id="21"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2"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3" name="矩形 12"/>
          <p:cNvSpPr>
            <a:spLocks noChangeArrowheads="1"/>
          </p:cNvSpPr>
          <p:nvPr/>
        </p:nvSpPr>
        <p:spPr bwMode="auto">
          <a:xfrm>
            <a:off x="1174750" y="2867025"/>
            <a:ext cx="981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5400" b="1">
                <a:solidFill>
                  <a:srgbClr val="000000"/>
                </a:solidFill>
                <a:latin typeface="微软雅黑" panose="020B0503020204020204" pitchFamily="34" charset="-122"/>
                <a:ea typeface="微软雅黑" panose="020B0503020204020204" pitchFamily="34" charset="-122"/>
                <a:sym typeface="+mn-ea"/>
              </a:rPr>
              <a:t>第</a:t>
            </a:r>
            <a:r>
              <a:rPr lang="en-US" altLang="zh-CN" sz="5400" b="1">
                <a:solidFill>
                  <a:srgbClr val="000000"/>
                </a:solidFill>
                <a:latin typeface="微软雅黑" panose="020B0503020204020204" pitchFamily="34" charset="-122"/>
                <a:ea typeface="微软雅黑" panose="020B0503020204020204" pitchFamily="34" charset="-122"/>
                <a:sym typeface="+mn-ea"/>
              </a:rPr>
              <a:t>16</a:t>
            </a:r>
            <a:r>
              <a:rPr lang="zh-CN" altLang="en-US" sz="5400" b="1">
                <a:solidFill>
                  <a:srgbClr val="000000"/>
                </a:solidFill>
                <a:latin typeface="微软雅黑" panose="020B0503020204020204" pitchFamily="34" charset="-122"/>
                <a:ea typeface="微软雅黑" panose="020B0503020204020204" pitchFamily="34" charset="-122"/>
                <a:sym typeface="+mn-ea"/>
              </a:rPr>
              <a:t>讲　电学实验</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523054133"/>
              </p:ext>
            </p:extLst>
          </p:nvPr>
        </p:nvGraphicFramePr>
        <p:xfrm>
          <a:off x="406574" y="270967"/>
          <a:ext cx="11377264" cy="6336704"/>
        </p:xfrm>
        <a:graphic>
          <a:graphicData uri="http://schemas.openxmlformats.org/drawingml/2006/table">
            <a:tbl>
              <a:tblPr firstRow="1" firstCol="1" bandRow="1"/>
              <a:tblGrid>
                <a:gridCol w="1830727"/>
                <a:gridCol w="3785897"/>
                <a:gridCol w="5760640"/>
              </a:tblGrid>
              <a:tr h="3334345">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替代法</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单刀双掷开关分别与</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相接，调节电阻箱</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，保证电流表两次读数相等，则</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的读数即等于待测电阻的阻值</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359">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半偏法</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endParaRPr lang="en-US" altLang="zh-CN" sz="2800" dirty="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dirty="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dirty="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dirty="0" smtClean="0">
                          <a:effectLst/>
                          <a:latin typeface="Times New Roman" panose="02020603050405020304" pitchFamily="18" charset="0"/>
                          <a:ea typeface="宋体" panose="02010600030101010101" pitchFamily="2" charset="-122"/>
                        </a:rPr>
                        <a:t>测量</a:t>
                      </a:r>
                      <a:r>
                        <a:rPr lang="zh-CN" sz="2800" dirty="0">
                          <a:effectLst/>
                          <a:latin typeface="Times New Roman" panose="02020603050405020304" pitchFamily="18" charset="0"/>
                          <a:ea typeface="宋体" panose="02010600030101010101" pitchFamily="2" charset="-122"/>
                        </a:rPr>
                        <a:t>电流表内阻</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闭合</a:t>
                      </a:r>
                      <a:r>
                        <a:rPr lang="en-US" sz="2800" dirty="0">
                          <a:effectLst/>
                          <a:latin typeface="Times New Roman" panose="02020603050405020304" pitchFamily="18" charset="0"/>
                          <a:ea typeface="宋体" panose="02010600030101010101" pitchFamily="2" charset="-122"/>
                        </a:rPr>
                        <a:t>S</a:t>
                      </a:r>
                      <a:r>
                        <a:rPr lang="en-US" sz="2800" baseline="-250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，断开</a:t>
                      </a:r>
                      <a:r>
                        <a:rPr lang="en-US" sz="2800" dirty="0">
                          <a:effectLst/>
                          <a:latin typeface="Times New Roman" panose="02020603050405020304" pitchFamily="18" charset="0"/>
                          <a:ea typeface="宋体" panose="02010600030101010101" pitchFamily="2" charset="-122"/>
                        </a:rPr>
                        <a:t>S</a:t>
                      </a:r>
                      <a:r>
                        <a:rPr lang="en-US" sz="2800" baseline="-250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，调节</a:t>
                      </a:r>
                      <a:r>
                        <a:rPr lang="en-US" sz="2800" i="1" dirty="0">
                          <a:effectLst/>
                          <a:latin typeface="Times New Roman" panose="02020603050405020304" pitchFamily="18" charset="0"/>
                          <a:ea typeface="宋体" panose="02010600030101010101" pitchFamily="2" charset="-122"/>
                        </a:rPr>
                        <a:t>R</a:t>
                      </a:r>
                      <a:r>
                        <a:rPr lang="en-US" sz="2800" baseline="-250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使</a:t>
                      </a:r>
                      <a:r>
                        <a:rPr lang="en-US" sz="2800" dirty="0">
                          <a:effectLst/>
                          <a:latin typeface="Times New Roman" panose="02020603050405020304" pitchFamily="18" charset="0"/>
                          <a:ea typeface="宋体" panose="02010600030101010101" pitchFamily="2" charset="-122"/>
                        </a:rPr>
                        <a:t>A</a:t>
                      </a:r>
                      <a:r>
                        <a:rPr lang="zh-CN" sz="2800" dirty="0">
                          <a:effectLst/>
                          <a:latin typeface="Times New Roman" panose="02020603050405020304" pitchFamily="18" charset="0"/>
                          <a:ea typeface="宋体" panose="02010600030101010101" pitchFamily="2" charset="-122"/>
                        </a:rPr>
                        <a:t>表满偏；再闭合</a:t>
                      </a:r>
                      <a:r>
                        <a:rPr lang="en-US" sz="2800" dirty="0">
                          <a:effectLst/>
                          <a:latin typeface="Times New Roman" panose="02020603050405020304" pitchFamily="18" charset="0"/>
                          <a:ea typeface="宋体" panose="02010600030101010101" pitchFamily="2" charset="-122"/>
                        </a:rPr>
                        <a:t>S</a:t>
                      </a:r>
                      <a:r>
                        <a:rPr lang="en-US" sz="2800" baseline="-250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，只调节</a:t>
                      </a:r>
                      <a:r>
                        <a:rPr lang="en-US" sz="2800" i="1" dirty="0">
                          <a:effectLst/>
                          <a:latin typeface="Times New Roman" panose="02020603050405020304" pitchFamily="18" charset="0"/>
                          <a:ea typeface="宋体" panose="02010600030101010101" pitchFamily="2" charset="-122"/>
                        </a:rPr>
                        <a:t>R</a:t>
                      </a:r>
                      <a:r>
                        <a:rPr lang="en-US" sz="2800" baseline="-250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，使</a:t>
                      </a:r>
                      <a:r>
                        <a:rPr lang="en-US" sz="2800" dirty="0">
                          <a:effectLst/>
                          <a:latin typeface="Times New Roman" panose="02020603050405020304" pitchFamily="18" charset="0"/>
                          <a:ea typeface="宋体" panose="02010600030101010101" pitchFamily="2" charset="-122"/>
                        </a:rPr>
                        <a:t>A</a:t>
                      </a:r>
                      <a:r>
                        <a:rPr lang="zh-CN" sz="2800" dirty="0">
                          <a:effectLst/>
                          <a:latin typeface="Times New Roman" panose="02020603050405020304" pitchFamily="18" charset="0"/>
                          <a:ea typeface="宋体" panose="02010600030101010101" pitchFamily="2" charset="-122"/>
                        </a:rPr>
                        <a:t>表半偏</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R</a:t>
                      </a:r>
                      <a:r>
                        <a:rPr lang="en-US" sz="2800" baseline="-25000" dirty="0">
                          <a:effectLst/>
                          <a:latin typeface="Times New Roman" panose="02020603050405020304" pitchFamily="18" charset="0"/>
                          <a:ea typeface="宋体" panose="02010600030101010101" pitchFamily="2" charset="-122"/>
                        </a:rPr>
                        <a:t>1</a:t>
                      </a:r>
                      <a:r>
                        <a:rPr lang="en-US" sz="2800" dirty="0">
                          <a:effectLst/>
                          <a:latin typeface="Cambria Math" panose="02040503050406030204" pitchFamily="18" charset="0"/>
                          <a:ea typeface="宋体" panose="02010600030101010101" pitchFamily="2" charset="-122"/>
                          <a:cs typeface="Cambria Math" panose="02040503050406030204" pitchFamily="18" charset="0"/>
                        </a:rPr>
                        <a:t>≫</a:t>
                      </a:r>
                      <a:r>
                        <a:rPr lang="en-US" sz="2800" i="1" dirty="0">
                          <a:effectLst/>
                          <a:latin typeface="Times New Roman" panose="02020603050405020304" pitchFamily="18" charset="0"/>
                          <a:ea typeface="宋体" panose="02010600030101010101" pitchFamily="2" charset="-122"/>
                        </a:rPr>
                        <a:t>R</a:t>
                      </a:r>
                      <a:r>
                        <a:rPr lang="en-US" sz="2800" baseline="-25000" dirty="0">
                          <a:effectLst/>
                          <a:latin typeface="Times New Roman" panose="02020603050405020304" pitchFamily="18" charset="0"/>
                          <a:ea typeface="宋体" panose="02010600030101010101" pitchFamily="2" charset="-122"/>
                        </a:rPr>
                        <a:t>A</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，则</a:t>
                      </a:r>
                      <a:r>
                        <a:rPr lang="en-US" sz="2800" i="1" dirty="0">
                          <a:effectLst/>
                          <a:latin typeface="Times New Roman" panose="02020603050405020304" pitchFamily="18" charset="0"/>
                          <a:ea typeface="宋体" panose="02010600030101010101" pitchFamily="2" charset="-122"/>
                        </a:rPr>
                        <a:t>R</a:t>
                      </a:r>
                      <a:r>
                        <a:rPr lang="en-US" sz="2800" baseline="-25000" dirty="0">
                          <a:effectLst/>
                          <a:latin typeface="Times New Roman" panose="02020603050405020304" pitchFamily="18" charset="0"/>
                          <a:ea typeface="宋体" panose="02010600030101010101" pitchFamily="2" charset="-122"/>
                        </a:rPr>
                        <a:t>2</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R</a:t>
                      </a:r>
                      <a:r>
                        <a:rPr lang="zh-CN" sz="2800" baseline="-25000" dirty="0">
                          <a:effectLst/>
                          <a:latin typeface="Times New Roman" panose="02020603050405020304" pitchFamily="18" charset="0"/>
                          <a:ea typeface="宋体" panose="02010600030101010101" pitchFamily="2" charset="-122"/>
                        </a:rPr>
                        <a:t>测</a:t>
                      </a:r>
                      <a:r>
                        <a:rPr lang="zh-CN"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R</a:t>
                      </a:r>
                      <a:r>
                        <a:rPr lang="zh-CN" sz="2800" baseline="-25000" dirty="0">
                          <a:effectLst/>
                          <a:latin typeface="Times New Roman" panose="02020603050405020304" pitchFamily="18" charset="0"/>
                          <a:ea typeface="宋体" panose="02010600030101010101" pitchFamily="2" charset="-122"/>
                        </a:rPr>
                        <a:t>测</a:t>
                      </a:r>
                      <a:r>
                        <a:rPr lang="en-US" sz="2800" dirty="0">
                          <a:effectLst/>
                          <a:latin typeface="Times New Roman" panose="02020603050405020304" pitchFamily="18" charset="0"/>
                          <a:ea typeface="宋体" panose="02010600030101010101" pitchFamily="2" charset="-122"/>
                        </a:rPr>
                        <a:t>&lt;</a:t>
                      </a:r>
                      <a:r>
                        <a:rPr lang="en-US" sz="2800" i="1" dirty="0">
                          <a:effectLst/>
                          <a:latin typeface="Times New Roman" panose="02020603050405020304" pitchFamily="18" charset="0"/>
                          <a:ea typeface="宋体" panose="02010600030101010101" pitchFamily="2" charset="-122"/>
                        </a:rPr>
                        <a:t>R</a:t>
                      </a:r>
                      <a:r>
                        <a:rPr lang="zh-CN" sz="2800" baseline="-25000" dirty="0">
                          <a:effectLst/>
                          <a:latin typeface="Times New Roman" panose="02020603050405020304" pitchFamily="18" charset="0"/>
                          <a:ea typeface="宋体" panose="02010600030101010101" pitchFamily="2" charset="-122"/>
                        </a:rPr>
                        <a:t>真</a:t>
                      </a:r>
                      <a:endParaRPr lang="zh-CN" sz="2800" dirty="0">
                        <a:effectLst/>
                        <a:latin typeface="Times New Roman" panose="02020603050405020304" pitchFamily="18" charset="0"/>
                        <a:ea typeface="宋体" panose="02010600030101010101" pitchFamily="2" charset="-122"/>
                      </a:endParaRP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30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6854" y="847031"/>
            <a:ext cx="2483828" cy="2304256"/>
          </a:xfrm>
          <a:prstGeom prst="rect">
            <a:avLst/>
          </a:prstGeom>
          <a:noFill/>
          <a:ln>
            <a:noFill/>
          </a:ln>
        </p:spPr>
      </p:pic>
      <p:pic>
        <p:nvPicPr>
          <p:cNvPr id="5" name="image305.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3514" y="4322465"/>
            <a:ext cx="2390508" cy="1368152"/>
          </a:xfrm>
          <a:prstGeom prst="rect">
            <a:avLst/>
          </a:prstGeom>
          <a:noFill/>
          <a:ln>
            <a:noFill/>
          </a:ln>
        </p:spPr>
      </p:pic>
    </p:spTree>
    <p:extLst>
      <p:ext uri="{BB962C8B-B14F-4D97-AF65-F5344CB8AC3E}">
        <p14:creationId xmlns:p14="http://schemas.microsoft.com/office/powerpoint/2010/main" val="29905176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rPr>
              <a:t>专题强化练</a:t>
            </a:r>
            <a:r>
              <a:rPr lang="zh-CN" altLang="en-US" sz="5399" b="1">
                <a:solidFill>
                  <a:prstClr val="black"/>
                </a:solidFill>
                <a:latin typeface="Times New Roman" panose="02020603050405020304" pitchFamily="18" charset="0"/>
                <a:ea typeface="微软雅黑" panose="020B0503020204020204" charset="-122"/>
                <a:cs typeface="微软雅黑" panose="020B0503020204020204" charset="-122"/>
              </a:rPr>
              <a:t>　</a:t>
            </a:r>
            <a:r>
              <a:rPr lang="en-US" altLang="zh-CN" sz="5399" b="1" smtClean="0">
                <a:solidFill>
                  <a:prstClr val="black"/>
                </a:solidFill>
                <a:latin typeface="Times New Roman" panose="02020603050405020304" pitchFamily="18" charset="0"/>
                <a:ea typeface="微软雅黑" panose="020B0503020204020204" charset="-122"/>
                <a:cs typeface="微软雅黑" panose="020B0503020204020204" charset="-122"/>
              </a:rPr>
              <a:t>[</a:t>
            </a:r>
            <a:r>
              <a:rPr lang="zh-CN" altLang="en-US" sz="5399" b="1">
                <a:solidFill>
                  <a:prstClr val="black"/>
                </a:solidFill>
                <a:latin typeface="Times New Roman" panose="02020603050405020304" pitchFamily="18" charset="0"/>
                <a:ea typeface="微软雅黑" panose="020B0503020204020204" charset="-122"/>
                <a:cs typeface="微软雅黑" panose="020B0503020204020204" charset="-122"/>
              </a:rPr>
              <a:t>训练</a:t>
            </a:r>
            <a:r>
              <a:rPr lang="en-US" altLang="zh-CN" sz="5399" b="1">
                <a:solidFill>
                  <a:prstClr val="black"/>
                </a:solidFill>
                <a:latin typeface="Times New Roman" panose="02020603050405020304" pitchFamily="18" charset="0"/>
                <a:ea typeface="微软雅黑" panose="020B0503020204020204" charset="-122"/>
                <a:cs typeface="微软雅黑" panose="020B0503020204020204" charset="-122"/>
              </a:rPr>
              <a:t>2]</a:t>
            </a:r>
            <a:endParaRPr lang="zh-CN" altLang="zh-CN" sz="5399" b="1" dirty="0">
              <a:solidFill>
                <a:prstClr val="black"/>
              </a:solidFill>
              <a:latin typeface="Times New Roman" panose="02020603050405020304" pitchFamily="18" charset="0"/>
              <a:ea typeface="微软雅黑" panose="020B0503020204020204" charset="-122"/>
              <a:cs typeface="微软雅黑" panose="020B0503020204020204" charset="-122"/>
            </a:endParaRPr>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8280095"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8183438" y="2187811"/>
            <a:ext cx="4006975" cy="1299600"/>
          </a:xfrm>
          <a:prstGeom prst="rect">
            <a:avLst/>
          </a:prstGeom>
        </p:spPr>
      </p:pic>
    </p:spTree>
    <p:extLst>
      <p:ext uri="{BB962C8B-B14F-4D97-AF65-F5344CB8AC3E}">
        <p14:creationId xmlns:p14="http://schemas.microsoft.com/office/powerpoint/2010/main" val="6413579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256912582"/>
                  </p:ext>
                </p:extLst>
              </p:nvPr>
            </p:nvGraphicFramePr>
            <p:xfrm>
              <a:off x="559169" y="981522"/>
              <a:ext cx="11009439" cy="5096148"/>
            </p:xfrm>
            <a:graphic>
              <a:graphicData uri="http://schemas.openxmlformats.org/drawingml/2006/table">
                <a:tbl>
                  <a:tblPr firstRow="1" bandRow="1">
                    <a:tableStyleId>{5C22544A-7EE6-4342-B048-85BDC9FD1C3A}</a:tableStyleId>
                  </a:tblPr>
                  <a:tblGrid>
                    <a:gridCol w="1223271">
                      <a:extLst>
                        <a:ext uri="{9D8B030D-6E8A-4147-A177-3AD203B41FA5}">
                          <a16:colId xmlns="" xmlns:a16="http://schemas.microsoft.com/office/drawing/2014/main" val="20000"/>
                        </a:ext>
                      </a:extLst>
                    </a:gridCol>
                    <a:gridCol w="3160638">
                      <a:extLst>
                        <a:ext uri="{9D8B030D-6E8A-4147-A177-3AD203B41FA5}">
                          <a16:colId xmlns="" xmlns:a16="http://schemas.microsoft.com/office/drawing/2014/main" val="20001"/>
                        </a:ext>
                      </a:extLst>
                    </a:gridCol>
                    <a:gridCol w="3636801">
                      <a:extLst>
                        <a:ext uri="{9D8B030D-6E8A-4147-A177-3AD203B41FA5}">
                          <a16:colId xmlns="" xmlns:a16="http://schemas.microsoft.com/office/drawing/2014/main" val="20005"/>
                        </a:ext>
                      </a:extLst>
                    </a:gridCol>
                    <a:gridCol w="2988729"/>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nSpc>
                              <a:spcPct val="13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短接　</a:t>
                          </a:r>
                          <a:r>
                            <a:rPr lang="en-US" altLang="zh-CN" sz="2800" smtClean="0">
                              <a:solidFill>
                                <a:srgbClr val="C00000"/>
                              </a:solidFill>
                              <a:effectLst/>
                              <a:latin typeface="Times New Roman" panose="02020603050405020304" pitchFamily="18" charset="0"/>
                              <a:ea typeface="宋体" panose="02010600030101010101" pitchFamily="2" charset="-122"/>
                            </a:rPr>
                            <a:t>100 μA</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14.4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(2)10</a:t>
                          </a:r>
                          <a:endParaRPr lang="zh-CN" altLang="en-US" sz="2800">
                            <a:solidFill>
                              <a:srgbClr val="C00000"/>
                            </a:solidFill>
                          </a:endParaRPr>
                        </a:p>
                      </a:txBody>
                      <a:tcPr anchor="ctr">
                        <a:solidFill>
                          <a:schemeClr val="tx2">
                            <a:lumMod val="20000"/>
                            <a:lumOff val="80000"/>
                          </a:schemeClr>
                        </a:solidFill>
                      </a:tcPr>
                    </a:tc>
                    <a:tc gridSpan="2">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ea typeface="宋体" panose="02010600030101010101" pitchFamily="2" charset="-122"/>
                              <a:cs typeface="宋体" panose="02010600030101010101" pitchFamily="2" charset="-122"/>
                            </a:rPr>
                            <a:t>①</a:t>
                          </a:r>
                          <a:r>
                            <a:rPr lang="en-US" altLang="zh-CN" sz="2800" i="1" smtClean="0">
                              <a:solidFill>
                                <a:srgbClr val="C00000"/>
                              </a:solidFill>
                              <a:effectLst/>
                              <a:latin typeface="Times New Roman" panose="02020603050405020304" pitchFamily="18" charset="0"/>
                              <a:ea typeface="宋体" panose="02010600030101010101" pitchFamily="2" charset="-122"/>
                            </a:rPr>
                            <a:t>i</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smtClean="0">
                              <a:solidFill>
                                <a:srgbClr val="C00000"/>
                              </a:solidFill>
                              <a:effectLst/>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变短</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1"/>
                      </a:ext>
                    </a:extLst>
                  </a:tr>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kern="1200" smtClean="0">
                              <a:solidFill>
                                <a:schemeClr val="bg1"/>
                              </a:solidFill>
                              <a:latin typeface="+mn-lt"/>
                              <a:ea typeface="+mn-ea"/>
                              <a:cs typeface="+mn-cs"/>
                            </a:rPr>
                            <a:t>3</a:t>
                          </a:r>
                          <a:endParaRPr lang="zh-CN" altLang="en-US" sz="2800" b="0" kern="1200">
                            <a:solidFill>
                              <a:schemeClr val="bg1"/>
                            </a:solidFill>
                            <a:latin typeface="+mn-lt"/>
                            <a:ea typeface="+mn-ea"/>
                            <a:cs typeface="+mn-cs"/>
                          </a:endParaRPr>
                        </a:p>
                      </a:txBody>
                      <a:tcPr anchor="ctr">
                        <a:solidFill>
                          <a:schemeClr val="tx2"/>
                        </a:solidFill>
                      </a:tcPr>
                    </a:tc>
                    <a:tc>
                      <a:txBody>
                        <a:bodyPr/>
                        <a:lstStyle/>
                        <a:p>
                          <a:pPr algn="ctr">
                            <a:lnSpc>
                              <a:spcPct val="150000"/>
                            </a:lnSpc>
                            <a:spcAft>
                              <a:spcPts val="0"/>
                            </a:spcAft>
                            <a:tabLst>
                              <a:tab pos="2790825" algn="l"/>
                              <a:tab pos="4231005" algn="l"/>
                            </a:tabLst>
                          </a:pPr>
                          <a:r>
                            <a:rPr lang="en-US" altLang="zh-CN" sz="2800" b="0" kern="1200" smtClean="0">
                              <a:solidFill>
                                <a:schemeClr val="bg1"/>
                              </a:solidFill>
                              <a:latin typeface="+mn-lt"/>
                              <a:ea typeface="+mn-ea"/>
                              <a:cs typeface="+mn-cs"/>
                            </a:rPr>
                            <a:t>4</a:t>
                          </a:r>
                          <a:endParaRPr lang="zh-CN" altLang="zh-CN" sz="2800" b="0" kern="1200">
                            <a:solidFill>
                              <a:schemeClr val="bg1"/>
                            </a:solidFill>
                            <a:latin typeface="+mn-lt"/>
                            <a:ea typeface="+mn-ea"/>
                            <a:cs typeface="+mn-cs"/>
                          </a:endParaRPr>
                        </a:p>
                      </a:txBody>
                      <a:tcPr anchor="ctr">
                        <a:solidFill>
                          <a:schemeClr val="tx2"/>
                        </a:solidFill>
                      </a:tcPr>
                    </a:tc>
                    <a:tc>
                      <a:txBody>
                        <a:bodyPr/>
                        <a:lstStyle/>
                        <a:p>
                          <a:pPr algn="ctr">
                            <a:lnSpc>
                              <a:spcPct val="150000"/>
                            </a:lnSpc>
                            <a:spcAft>
                              <a:spcPts val="0"/>
                            </a:spcAft>
                            <a:tabLst>
                              <a:tab pos="2790825" algn="l"/>
                              <a:tab pos="4231005" algn="l"/>
                            </a:tabLst>
                          </a:pPr>
                          <a:r>
                            <a:rPr lang="en-US" altLang="zh-CN" sz="2800" b="0" kern="1200" smtClean="0">
                              <a:solidFill>
                                <a:schemeClr val="bg1"/>
                              </a:solidFill>
                              <a:latin typeface="+mn-lt"/>
                              <a:ea typeface="+mn-ea"/>
                              <a:cs typeface="+mn-cs"/>
                            </a:rPr>
                            <a:t>5</a:t>
                          </a:r>
                          <a:endParaRPr lang="zh-CN" altLang="zh-CN" sz="2800" b="0" kern="1200">
                            <a:solidFill>
                              <a:schemeClr val="bg1"/>
                            </a:solidFill>
                            <a:latin typeface="+mn-lt"/>
                            <a:ea typeface="+mn-ea"/>
                            <a:cs typeface="+mn-cs"/>
                          </a:endParaRPr>
                        </a:p>
                      </a:txBody>
                      <a:tcPr anchor="ctr">
                        <a:solidFill>
                          <a:schemeClr val="tx2"/>
                        </a:solidFill>
                      </a:tcPr>
                    </a:tc>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r>
                            <a:rPr lang="en-US" altLang="zh-CN" sz="2800" smtClean="0">
                              <a:solidFill>
                                <a:srgbClr val="C00000"/>
                              </a:solidFill>
                              <a:effectLst/>
                              <a:latin typeface="Times New Roman" panose="02020603050405020304" pitchFamily="18" charset="0"/>
                              <a:ea typeface="宋体" panose="02010600030101010101" pitchFamily="2" charset="-122"/>
                            </a:rPr>
                            <a:t>(1)</a:t>
                          </a:r>
                          <a:r>
                            <a:rPr lang="en-US" altLang="zh-CN" sz="2800" i="1">
                              <a:solidFill>
                                <a:srgbClr val="C00000"/>
                              </a:solidFill>
                              <a:effectLst/>
                              <a:latin typeface="Times New Roman" panose="02020603050405020304" pitchFamily="18" charset="0"/>
                              <a:ea typeface="宋体" panose="02010600030101010101" pitchFamily="2" charset="-122"/>
                            </a:rPr>
                            <a:t>A</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𝑏</m:t>
                                  </m:r>
                                </m:den>
                              </m:f>
                            </m:oMath>
                          </a14:m>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(3)</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0</m:t>
                                      </m:r>
                                    </m:sub>
                                  </m:sSub>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𝑛</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den>
                              </m:f>
                            </m:oMath>
                          </a14:m>
                          <a:endParaRPr lang="zh-CN" altLang="en-US" sz="2800">
                            <a:solidFill>
                              <a:srgbClr val="C00000"/>
                            </a:solidFill>
                          </a:endParaRPr>
                        </a:p>
                      </a:txBody>
                      <a:tcPr anchor="ctr">
                        <a:solidFill>
                          <a:schemeClr val="tx2">
                            <a:lumMod val="20000"/>
                            <a:lumOff val="80000"/>
                          </a:schemeClr>
                        </a:solidFill>
                      </a:tcPr>
                    </a:tc>
                    <a:tc>
                      <a:txBody>
                        <a:bodyPr/>
                        <a:lstStyle/>
                        <a:p>
                          <a:pPr>
                            <a:lnSpc>
                              <a:spcPct val="13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(1)B</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串联　</a:t>
                          </a:r>
                          <a:r>
                            <a:rPr lang="en-US" altLang="zh-CN" sz="2800" smtClean="0">
                              <a:solidFill>
                                <a:srgbClr val="C00000"/>
                              </a:solidFill>
                              <a:effectLst/>
                              <a:latin typeface="Times New Roman" panose="02020603050405020304" pitchFamily="18" charset="0"/>
                              <a:ea typeface="宋体" panose="02010600030101010101" pitchFamily="2" charset="-122"/>
                            </a:rPr>
                            <a:t>1 980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2</a:t>
                          </a:r>
                          <a:endParaRPr lang="zh-CN" altLang="zh-CN" sz="28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a:txBody>
                        <a:bodyPr/>
                        <a:lstStyle/>
                        <a:p>
                          <a:pPr>
                            <a:lnSpc>
                              <a:spcPct val="13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①</a:t>
                          </a:r>
                          <a:r>
                            <a:rPr lang="en-US" altLang="zh-CN" sz="2800" smtClean="0">
                              <a:solidFill>
                                <a:srgbClr val="C00000"/>
                              </a:solidFill>
                              <a:effectLst/>
                              <a:latin typeface="Times New Roman" panose="02020603050405020304" pitchFamily="18" charset="0"/>
                              <a:ea typeface="宋体" panose="02010600030101010101" pitchFamily="2" charset="-122"/>
                            </a:rPr>
                            <a:t>0.58</a:t>
                          </a:r>
                          <a:r>
                            <a:rPr lang="zh-CN" altLang="zh-CN" sz="2800" smtClean="0">
                              <a:solidFill>
                                <a:srgbClr val="C00000"/>
                              </a:solidFill>
                              <a:effectLst/>
                              <a:latin typeface="Times New Roman" panose="02020603050405020304" pitchFamily="18" charset="0"/>
                              <a:ea typeface="宋体" panose="02010600030101010101" pitchFamily="2" charset="-122"/>
                            </a:rPr>
                            <a:t>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rPr>
                            <a:t>见解析图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①</a:t>
                          </a:r>
                          <a:r>
                            <a:rPr lang="zh-CN" altLang="zh-CN" sz="2800" smtClean="0">
                              <a:solidFill>
                                <a:srgbClr val="C00000"/>
                              </a:solidFill>
                              <a:effectLst/>
                              <a:latin typeface="Times New Roman" panose="02020603050405020304" pitchFamily="18" charset="0"/>
                              <a:ea typeface="宋体" panose="02010600030101010101" pitchFamily="2" charset="-122"/>
                            </a:rPr>
                            <a:t>最小</a:t>
                          </a:r>
                          <a:endParaRPr lang="zh-CN" altLang="zh-CN" sz="1100" smtClean="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②</a:t>
                          </a:r>
                          <a:r>
                            <a:rPr lang="en-US" altLang="zh-CN" sz="2800" smtClean="0">
                              <a:solidFill>
                                <a:srgbClr val="C00000"/>
                              </a:solidFill>
                              <a:effectLst/>
                              <a:latin typeface="Times New Roman" panose="02020603050405020304" pitchFamily="18" charset="0"/>
                              <a:ea typeface="宋体" panose="02010600030101010101" pitchFamily="2" charset="-122"/>
                            </a:rPr>
                            <a:t>0.48</a:t>
                          </a:r>
                          <a:r>
                            <a:rPr lang="zh-CN" altLang="zh-CN" sz="2800" smtClean="0">
                              <a:solidFill>
                                <a:srgbClr val="C00000"/>
                              </a:solidFill>
                              <a:effectLst/>
                              <a:latin typeface="Times New Roman" panose="02020603050405020304" pitchFamily="18" charset="0"/>
                              <a:ea typeface="宋体" panose="02010600030101010101" pitchFamily="2" charset="-122"/>
                            </a:rPr>
                            <a:t>　</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④</a:t>
                          </a:r>
                          <a:r>
                            <a:rPr lang="en-US" altLang="zh-CN" sz="2800" smtClean="0">
                              <a:solidFill>
                                <a:srgbClr val="C00000"/>
                              </a:solidFill>
                              <a:effectLst/>
                              <a:latin typeface="Times New Roman" panose="02020603050405020304" pitchFamily="18" charset="0"/>
                              <a:ea typeface="宋体" panose="02010600030101010101" pitchFamily="2" charset="-122"/>
                            </a:rPr>
                            <a:t>30</a:t>
                          </a:r>
                          <a:endParaRPr lang="zh-CN" altLang="zh-CN" sz="1100" smtClean="0">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256912582"/>
                  </p:ext>
                </p:extLst>
              </p:nvPr>
            </p:nvGraphicFramePr>
            <p:xfrm>
              <a:off x="559169" y="981522"/>
              <a:ext cx="11009439" cy="4976768"/>
            </p:xfrm>
            <a:graphic>
              <a:graphicData uri="http://schemas.openxmlformats.org/drawingml/2006/table">
                <a:tbl>
                  <a:tblPr firstRow="1" bandRow="1">
                    <a:tableStyleId>{5C22544A-7EE6-4342-B048-85BDC9FD1C3A}</a:tableStyleId>
                  </a:tblPr>
                  <a:tblGrid>
                    <a:gridCol w="1223271">
                      <a:extLst>
                        <a:ext uri="{9D8B030D-6E8A-4147-A177-3AD203B41FA5}">
                          <a16:colId xmlns:a16="http://schemas.microsoft.com/office/drawing/2014/main" xmlns="" xmlns:a14="http://schemas.microsoft.com/office/drawing/2010/main" val="20000"/>
                        </a:ext>
                      </a:extLst>
                    </a:gridCol>
                    <a:gridCol w="3160638">
                      <a:extLst>
                        <a:ext uri="{9D8B030D-6E8A-4147-A177-3AD203B41FA5}">
                          <a16:colId xmlns:a16="http://schemas.microsoft.com/office/drawing/2014/main" xmlns="" xmlns:a14="http://schemas.microsoft.com/office/drawing/2010/main" val="20001"/>
                        </a:ext>
                      </a:extLst>
                    </a:gridCol>
                    <a:gridCol w="3636801">
                      <a:extLst>
                        <a:ext uri="{9D8B030D-6E8A-4147-A177-3AD203B41FA5}">
                          <a16:colId xmlns:a16="http://schemas.microsoft.com/office/drawing/2014/main" xmlns="" xmlns:a14="http://schemas.microsoft.com/office/drawing/2010/main" val="20005"/>
                        </a:ext>
                      </a:extLst>
                    </a:gridCol>
                    <a:gridCol w="2988729"/>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1141222">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nSpc>
                              <a:spcPct val="13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短接　</a:t>
                          </a:r>
                          <a:r>
                            <a:rPr lang="en-US" altLang="zh-CN" sz="2800" smtClean="0">
                              <a:solidFill>
                                <a:srgbClr val="C00000"/>
                              </a:solidFill>
                              <a:effectLst/>
                              <a:latin typeface="Times New Roman" panose="02020603050405020304" pitchFamily="18" charset="0"/>
                              <a:ea typeface="宋体" panose="02010600030101010101" pitchFamily="2" charset="-122"/>
                            </a:rPr>
                            <a:t>100 μA</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14.4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(2)10</a:t>
                          </a:r>
                          <a:endParaRPr lang="zh-CN" altLang="en-US" sz="2800">
                            <a:solidFill>
                              <a:srgbClr val="C00000"/>
                            </a:solidFill>
                          </a:endParaRPr>
                        </a:p>
                      </a:txBody>
                      <a:tcPr anchor="ctr">
                        <a:solidFill>
                          <a:schemeClr val="tx2">
                            <a:lumMod val="20000"/>
                            <a:lumOff val="80000"/>
                          </a:schemeClr>
                        </a:solidFill>
                      </a:tcPr>
                    </a:tc>
                    <a:tc gridSpan="2">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(2)AC</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ea typeface="宋体" panose="02010600030101010101" pitchFamily="2" charset="-122"/>
                              <a:cs typeface="宋体" panose="02010600030101010101" pitchFamily="2" charset="-122"/>
                            </a:rPr>
                            <a:t>①</a:t>
                          </a:r>
                          <a:r>
                            <a:rPr lang="en-US" altLang="zh-CN" sz="2800" i="1" smtClean="0">
                              <a:solidFill>
                                <a:srgbClr val="C00000"/>
                              </a:solidFill>
                              <a:effectLst/>
                              <a:latin typeface="Times New Roman" panose="02020603050405020304" pitchFamily="18" charset="0"/>
                              <a:ea typeface="宋体" panose="02010600030101010101" pitchFamily="2" charset="-122"/>
                            </a:rPr>
                            <a:t>i</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smtClean="0">
                              <a:solidFill>
                                <a:srgbClr val="C00000"/>
                              </a:solidFill>
                              <a:effectLst/>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变短</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1"/>
                      </a:ext>
                    </a:extLst>
                  </a:tr>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kern="1200" smtClean="0">
                              <a:solidFill>
                                <a:schemeClr val="bg1"/>
                              </a:solidFill>
                              <a:latin typeface="+mn-lt"/>
                              <a:ea typeface="+mn-ea"/>
                              <a:cs typeface="+mn-cs"/>
                            </a:rPr>
                            <a:t>3</a:t>
                          </a:r>
                          <a:endParaRPr lang="zh-CN" altLang="en-US" sz="2800" b="0" kern="1200">
                            <a:solidFill>
                              <a:schemeClr val="bg1"/>
                            </a:solidFill>
                            <a:latin typeface="+mn-lt"/>
                            <a:ea typeface="+mn-ea"/>
                            <a:cs typeface="+mn-cs"/>
                          </a:endParaRPr>
                        </a:p>
                      </a:txBody>
                      <a:tcPr anchor="ctr">
                        <a:solidFill>
                          <a:schemeClr val="tx2"/>
                        </a:solidFill>
                      </a:tcPr>
                    </a:tc>
                    <a:tc>
                      <a:txBody>
                        <a:bodyPr/>
                        <a:lstStyle/>
                        <a:p>
                          <a:pPr algn="ctr">
                            <a:lnSpc>
                              <a:spcPct val="150000"/>
                            </a:lnSpc>
                            <a:spcAft>
                              <a:spcPts val="0"/>
                            </a:spcAft>
                            <a:tabLst>
                              <a:tab pos="2790825" algn="l"/>
                              <a:tab pos="4231005" algn="l"/>
                            </a:tabLst>
                          </a:pPr>
                          <a:r>
                            <a:rPr lang="en-US" altLang="zh-CN" sz="2800" b="0" kern="1200" smtClean="0">
                              <a:solidFill>
                                <a:schemeClr val="bg1"/>
                              </a:solidFill>
                              <a:latin typeface="+mn-lt"/>
                              <a:ea typeface="+mn-ea"/>
                              <a:cs typeface="+mn-cs"/>
                            </a:rPr>
                            <a:t>4</a:t>
                          </a:r>
                          <a:endParaRPr lang="zh-CN" altLang="zh-CN" sz="2800" b="0" kern="1200">
                            <a:solidFill>
                              <a:schemeClr val="bg1"/>
                            </a:solidFill>
                            <a:latin typeface="+mn-lt"/>
                            <a:ea typeface="+mn-ea"/>
                            <a:cs typeface="+mn-cs"/>
                          </a:endParaRPr>
                        </a:p>
                      </a:txBody>
                      <a:tcPr anchor="ctr">
                        <a:solidFill>
                          <a:schemeClr val="tx2"/>
                        </a:solidFill>
                      </a:tcPr>
                    </a:tc>
                    <a:tc>
                      <a:txBody>
                        <a:bodyPr/>
                        <a:lstStyle/>
                        <a:p>
                          <a:pPr algn="ctr">
                            <a:lnSpc>
                              <a:spcPct val="150000"/>
                            </a:lnSpc>
                            <a:spcAft>
                              <a:spcPts val="0"/>
                            </a:spcAft>
                            <a:tabLst>
                              <a:tab pos="2790825" algn="l"/>
                              <a:tab pos="4231005" algn="l"/>
                            </a:tabLst>
                          </a:pPr>
                          <a:r>
                            <a:rPr lang="en-US" altLang="zh-CN" sz="2800" b="0" kern="1200" smtClean="0">
                              <a:solidFill>
                                <a:schemeClr val="bg1"/>
                              </a:solidFill>
                              <a:latin typeface="+mn-lt"/>
                              <a:ea typeface="+mn-ea"/>
                              <a:cs typeface="+mn-cs"/>
                            </a:rPr>
                            <a:t>5</a:t>
                          </a:r>
                          <a:endParaRPr lang="zh-CN" altLang="zh-CN" sz="2800" b="0" kern="1200">
                            <a:solidFill>
                              <a:schemeClr val="bg1"/>
                            </a:solidFill>
                            <a:latin typeface="+mn-lt"/>
                            <a:ea typeface="+mn-ea"/>
                            <a:cs typeface="+mn-cs"/>
                          </a:endParaRPr>
                        </a:p>
                      </a:txBody>
                      <a:tcPr anchor="ctr">
                        <a:solidFill>
                          <a:schemeClr val="tx2"/>
                        </a:solidFill>
                      </a:tcPr>
                    </a:tc>
                  </a:tr>
                  <a:tr h="225069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endParaRPr lang="zh-CN"/>
                        </a:p>
                      </a:txBody>
                      <a:tcPr anchor="ctr">
                        <a:blipFill rotWithShape="0">
                          <a:blip r:embed="rId2"/>
                          <a:stretch>
                            <a:fillRect l="-38921" t="-121409" r="-210212" b="-7588"/>
                          </a:stretch>
                        </a:blipFill>
                      </a:tcPr>
                    </a:tc>
                    <a:tc>
                      <a:txBody>
                        <a:bodyPr/>
                        <a:lstStyle/>
                        <a:p>
                          <a:pPr>
                            <a:lnSpc>
                              <a:spcPct val="13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(1)B</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串联　</a:t>
                          </a:r>
                          <a:r>
                            <a:rPr lang="en-US" altLang="zh-CN" sz="2800" smtClean="0">
                              <a:solidFill>
                                <a:srgbClr val="C00000"/>
                              </a:solidFill>
                              <a:effectLst/>
                              <a:latin typeface="Times New Roman" panose="02020603050405020304" pitchFamily="18" charset="0"/>
                              <a:ea typeface="宋体" panose="02010600030101010101" pitchFamily="2" charset="-122"/>
                            </a:rPr>
                            <a:t>1 980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smtClean="0">
                              <a:solidFill>
                                <a:srgbClr val="C00000"/>
                              </a:solidFill>
                              <a:effectLst/>
                              <a:latin typeface="Times New Roman" panose="02020603050405020304" pitchFamily="18" charset="0"/>
                              <a:ea typeface="宋体" panose="02010600030101010101" pitchFamily="2" charset="-122"/>
                            </a:rPr>
                            <a:t>2</a:t>
                          </a:r>
                          <a:endParaRPr lang="zh-CN" altLang="zh-CN" sz="28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a:txBody>
                        <a:bodyPr/>
                        <a:lstStyle/>
                        <a:p>
                          <a:pPr>
                            <a:lnSpc>
                              <a:spcPct val="13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①</a:t>
                          </a:r>
                          <a:r>
                            <a:rPr lang="en-US" altLang="zh-CN" sz="2800" smtClean="0">
                              <a:solidFill>
                                <a:srgbClr val="C00000"/>
                              </a:solidFill>
                              <a:effectLst/>
                              <a:latin typeface="Times New Roman" panose="02020603050405020304" pitchFamily="18" charset="0"/>
                              <a:ea typeface="宋体" panose="02010600030101010101" pitchFamily="2" charset="-122"/>
                            </a:rPr>
                            <a:t>0.58</a:t>
                          </a:r>
                          <a:r>
                            <a:rPr lang="zh-CN" altLang="zh-CN" sz="2800" smtClean="0">
                              <a:solidFill>
                                <a:srgbClr val="C00000"/>
                              </a:solidFill>
                              <a:effectLst/>
                              <a:latin typeface="Times New Roman" panose="02020603050405020304" pitchFamily="18" charset="0"/>
                              <a:ea typeface="宋体" panose="02010600030101010101" pitchFamily="2" charset="-122"/>
                            </a:rPr>
                            <a:t>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smtClean="0">
                              <a:solidFill>
                                <a:srgbClr val="C00000"/>
                              </a:solidFill>
                              <a:effectLst/>
                              <a:latin typeface="Times New Roman" panose="02020603050405020304" pitchFamily="18" charset="0"/>
                              <a:ea typeface="宋体" panose="02010600030101010101" pitchFamily="2" charset="-122"/>
                            </a:rPr>
                            <a:t>见解析图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①</a:t>
                          </a:r>
                          <a:r>
                            <a:rPr lang="zh-CN" altLang="zh-CN" sz="2800" smtClean="0">
                              <a:solidFill>
                                <a:srgbClr val="C00000"/>
                              </a:solidFill>
                              <a:effectLst/>
                              <a:latin typeface="Times New Roman" panose="02020603050405020304" pitchFamily="18" charset="0"/>
                              <a:ea typeface="宋体" panose="02010600030101010101" pitchFamily="2" charset="-122"/>
                            </a:rPr>
                            <a:t>最小</a:t>
                          </a:r>
                          <a:endParaRPr lang="zh-CN" altLang="zh-CN" sz="1100" smtClean="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②</a:t>
                          </a:r>
                          <a:r>
                            <a:rPr lang="en-US" altLang="zh-CN" sz="2800" smtClean="0">
                              <a:solidFill>
                                <a:srgbClr val="C00000"/>
                              </a:solidFill>
                              <a:effectLst/>
                              <a:latin typeface="Times New Roman" panose="02020603050405020304" pitchFamily="18" charset="0"/>
                              <a:ea typeface="宋体" panose="02010600030101010101" pitchFamily="2" charset="-122"/>
                            </a:rPr>
                            <a:t>0.48</a:t>
                          </a:r>
                          <a:r>
                            <a:rPr lang="zh-CN" altLang="zh-CN" sz="2800" smtClean="0">
                              <a:solidFill>
                                <a:srgbClr val="C00000"/>
                              </a:solidFill>
                              <a:effectLst/>
                              <a:latin typeface="Times New Roman" panose="02020603050405020304" pitchFamily="18" charset="0"/>
                              <a:ea typeface="宋体" panose="02010600030101010101" pitchFamily="2" charset="-122"/>
                            </a:rPr>
                            <a:t>　</a:t>
                          </a:r>
                          <a:r>
                            <a:rPr lang="zh-CN" altLang="zh-CN" sz="2800" smtClean="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④</a:t>
                          </a:r>
                          <a:r>
                            <a:rPr lang="en-US" altLang="zh-CN" sz="2800" smtClean="0">
                              <a:solidFill>
                                <a:srgbClr val="C00000"/>
                              </a:solidFill>
                              <a:effectLst/>
                              <a:latin typeface="Times New Roman" panose="02020603050405020304" pitchFamily="18" charset="0"/>
                              <a:ea typeface="宋体" panose="02010600030101010101" pitchFamily="2" charset="-122"/>
                            </a:rPr>
                            <a:t>30</a:t>
                          </a:r>
                          <a:endParaRPr lang="zh-CN" altLang="zh-CN" sz="1100" smtClean="0">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r>
                </a:tbl>
              </a:graphicData>
            </a:graphic>
          </p:graphicFrame>
        </mc:Fallback>
      </mc:AlternateContent>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对一对</a:t>
            </a:r>
          </a:p>
        </p:txBody>
      </p:sp>
      <p:sp>
        <p:nvSpPr>
          <p:cNvPr id="15" name="圆角矩形 1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36" name="圆角矩形 35">
            <a:hlinkClick r:id="rId6"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algn="ctr" defTabSz="914400">
              <a:defRPr/>
            </a:pPr>
            <a:r>
              <a:rPr kumimoji="1" lang="zh-CN" altLang="en-US" sz="1600" kern="0" dirty="0">
                <a:solidFill>
                  <a:prstClr val="white"/>
                </a:solidFill>
                <a:ea typeface="微软雅黑" panose="020B0503020204020204" charset="-122"/>
              </a:rPr>
              <a:t>答案</a:t>
            </a:r>
          </a:p>
        </p:txBody>
      </p:sp>
      <p:sp>
        <p:nvSpPr>
          <p:cNvPr id="9" name="圆角矩形 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10" name="圆角矩形 9">
            <a:hlinkClick r:id="rId8"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28050786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矩形 23"/>
          <p:cNvSpPr/>
          <p:nvPr/>
        </p:nvSpPr>
        <p:spPr>
          <a:xfrm>
            <a:off x="389206" y="724867"/>
            <a:ext cx="11466640"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广西卷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给下列器材，改装成一个欧姆表</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=500 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电表：内阻</a:t>
            </a:r>
            <a:r>
              <a:rPr lang="en-US" altLang="zh-CN" sz="2800">
                <a:latin typeface="Times New Roman" panose="02020603050405020304" pitchFamily="18" charset="0"/>
                <a:ea typeface="宋体" panose="02010600030101010101" pitchFamily="2" charset="-122"/>
              </a:rPr>
              <a:t>100 Ω</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表的量程为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 μA</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电源：内阻不计，电源电压</a:t>
            </a:r>
            <a:r>
              <a:rPr lang="en-US" altLang="zh-CN" sz="2800">
                <a:latin typeface="Times New Roman" panose="02020603050405020304" pitchFamily="18" charset="0"/>
                <a:ea typeface="宋体" panose="02010600030101010101" pitchFamily="2" charset="-122"/>
              </a:rPr>
              <a:t>1.5 V</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在测量前要将</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点</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，欧姆表调零</a:t>
            </a:r>
            <a:r>
              <a:rPr lang="zh-CN" altLang="zh-CN" sz="2800" smtClean="0">
                <a:latin typeface="Times New Roman" panose="02020603050405020304" pitchFamily="18" charset="0"/>
                <a:ea typeface="宋体" panose="02010600030101010101" pitchFamily="2" charset="-122"/>
              </a:rPr>
              <a:t>让</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表示数为</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，滑动变阻器调为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kΩ</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48" name="圆角矩形 47">
            <a:hlinkClick r:id="rId2"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10" name="圆角矩形 9">
            <a:hlinkClick r:id="rId3"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2" name="圆角矩形 1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4251573" y="3376836"/>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短接</a:t>
            </a:r>
            <a:endParaRPr lang="zh-CN" altLang="en-US"/>
          </a:p>
        </p:txBody>
      </p:sp>
      <p:pic>
        <p:nvPicPr>
          <p:cNvPr id="28" name="image100.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6477" y="1880429"/>
            <a:ext cx="3354403" cy="1981413"/>
          </a:xfrm>
          <a:prstGeom prst="rect">
            <a:avLst/>
          </a:prstGeom>
          <a:noFill/>
          <a:ln>
            <a:noFill/>
          </a:ln>
        </p:spPr>
      </p:pic>
      <p:sp>
        <p:nvSpPr>
          <p:cNvPr id="29" name="矩形 28"/>
          <p:cNvSpPr/>
          <p:nvPr/>
        </p:nvSpPr>
        <p:spPr>
          <a:xfrm>
            <a:off x="2247353" y="3996333"/>
            <a:ext cx="126509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100 μA</a:t>
            </a:r>
            <a:endParaRPr lang="zh-CN" altLang="en-US"/>
          </a:p>
        </p:txBody>
      </p:sp>
      <p:sp>
        <p:nvSpPr>
          <p:cNvPr id="30" name="矩形 29"/>
          <p:cNvSpPr/>
          <p:nvPr/>
        </p:nvSpPr>
        <p:spPr>
          <a:xfrm>
            <a:off x="6578307" y="403443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14.4</a:t>
            </a:r>
            <a:endParaRPr lang="zh-CN" altLang="en-US"/>
          </a:p>
        </p:txBody>
      </p:sp>
      <p:sp>
        <p:nvSpPr>
          <p:cNvPr id="15" name="圆角矩形 14">
            <a:hlinkClick r:id="rId8"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8402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0" name="圆角矩形 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2" name="圆角矩形 11">
            <a:hlinkClick r:id="rId3"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18" name="组合 17"/>
          <p:cNvGrpSpPr/>
          <p:nvPr/>
        </p:nvGrpSpPr>
        <p:grpSpPr>
          <a:xfrm>
            <a:off x="0" y="438583"/>
            <a:ext cx="11999862" cy="5295467"/>
            <a:chOff x="0" y="916630"/>
            <a:chExt cx="11999862" cy="5295467"/>
          </a:xfrm>
        </p:grpSpPr>
        <mc:AlternateContent xmlns:mc="http://schemas.openxmlformats.org/markup-compatibility/2006" xmlns:a14="http://schemas.microsoft.com/office/drawing/2010/main">
          <mc:Choice Requires="a14">
            <p:sp>
              <p:nvSpPr>
                <p:cNvPr id="19" name="矩形 18"/>
                <p:cNvSpPr/>
                <p:nvPr/>
              </p:nvSpPr>
              <p:spPr>
                <a:xfrm>
                  <a:off x="389206" y="1404755"/>
                  <a:ext cx="11610656" cy="480734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欧姆表在使用前需要进行欧姆调零，这个过程需要将红黑表笔短接，即题图中的</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点短接；</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100">
                      <a:effectLst/>
                      <a:latin typeface="Times New Roman" panose="02020603050405020304" pitchFamily="18" charset="0"/>
                      <a:ea typeface="楷体" panose="02010609060101010101" pitchFamily="49" charset="-122"/>
                    </a:rPr>
                    <a:t>欧姆表短接调零需要将指针调到电流表</a:t>
                  </a:r>
                  <a:r>
                    <a:rPr lang="en-US" altLang="zh-CN" sz="2800" spc="-100">
                      <a:effectLst/>
                      <a:latin typeface="Times New Roman" panose="02020603050405020304" pitchFamily="18" charset="0"/>
                      <a:ea typeface="宋体" panose="02010600030101010101" pitchFamily="2" charset="-122"/>
                    </a:rPr>
                    <a:t>G</a:t>
                  </a:r>
                  <a:r>
                    <a:rPr lang="zh-CN" altLang="zh-CN" sz="2800" spc="-100">
                      <a:effectLst/>
                      <a:latin typeface="Times New Roman" panose="02020603050405020304" pitchFamily="18" charset="0"/>
                      <a:ea typeface="楷体" panose="02010609060101010101" pitchFamily="49" charset="-122"/>
                    </a:rPr>
                    <a:t>满偏的状态，即让</a:t>
                  </a:r>
                  <a:r>
                    <a:rPr lang="en-US" altLang="zh-CN" sz="2800" spc="-100">
                      <a:effectLst/>
                      <a:latin typeface="Times New Roman" panose="02020603050405020304" pitchFamily="18" charset="0"/>
                      <a:ea typeface="宋体" panose="02010600030101010101" pitchFamily="2" charset="-122"/>
                    </a:rPr>
                    <a:t>G</a:t>
                  </a:r>
                  <a:r>
                    <a:rPr lang="zh-CN" altLang="zh-CN" sz="2800" spc="-100">
                      <a:effectLst/>
                      <a:latin typeface="Times New Roman" panose="02020603050405020304" pitchFamily="18" charset="0"/>
                      <a:ea typeface="楷体" panose="02010609060101010101" pitchFamily="49" charset="-122"/>
                    </a:rPr>
                    <a:t>表示数为</a:t>
                  </a:r>
                  <a:r>
                    <a:rPr lang="en-US" altLang="zh-CN" sz="2800" spc="-100">
                      <a:effectLst/>
                      <a:latin typeface="Times New Roman" panose="02020603050405020304" pitchFamily="18" charset="0"/>
                      <a:ea typeface="宋体" panose="02010600030101010101" pitchFamily="2" charset="-122"/>
                    </a:rPr>
                    <a:t>100</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μA</a:t>
                  </a:r>
                  <a:r>
                    <a:rPr lang="zh-CN" altLang="zh-CN" sz="2800" spc="-100">
                      <a:effectLst/>
                      <a:latin typeface="Times New Roman" panose="02020603050405020304" pitchFamily="18" charset="0"/>
                      <a:ea typeface="楷体" panose="02010609060101010101" pitchFamily="49" charset="-122"/>
                    </a:rPr>
                    <a:t>；</a:t>
                  </a:r>
                  <a:endParaRPr lang="zh-CN" altLang="zh-CN" sz="1100" spc="-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因为电源内阻不计，调零过程中根据闭合电路欧姆定律可知</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g</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P</m:t>
                              </m:r>
                            </m:sub>
                          </m:sSub>
                        </m:den>
                      </m:f>
                    </m:oMath>
                  </a14:m>
                  <a:r>
                    <a:rPr lang="en-US" altLang="zh-CN" sz="2800">
                      <a:effectLst/>
                      <a:latin typeface="Times New Roman" panose="02020603050405020304" pitchFamily="18" charset="0"/>
                      <a:ea typeface="宋体" panose="02010600030101010101" pitchFamily="2" charset="-122"/>
                    </a:rPr>
                    <a:t>=100</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m:rPr>
                                  <m:sty m:val="p"/>
                                </m:rPr>
                                <a:rPr lang="en-US" altLang="zh-CN" sz="2800">
                                  <a:effectLst/>
                                  <a:latin typeface="Cambria Math" panose="02040503050406030204" pitchFamily="18" charset="0"/>
                                  <a:ea typeface="宋体" panose="02010600030101010101" pitchFamily="2" charset="-122"/>
                                </a:rPr>
                                <m:t>g</m:t>
                              </m:r>
                            </m:sub>
                          </m:sSub>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=14.4</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kΩ</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1404755"/>
                  <a:ext cx="11610656" cy="4807342"/>
                </a:xfrm>
                <a:prstGeom prst="rect">
                  <a:avLst/>
                </a:prstGeom>
                <a:blipFill rotWithShape="0">
                  <a:blip r:embed="rId8"/>
                  <a:stretch>
                    <a:fillRect l="-1103" r="-3992"/>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7" name="圆角矩形 16">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24" name="圆角矩形 23">
            <a:hlinkClick r:id="rId10"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11918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矩形 23"/>
          <p:cNvSpPr/>
          <p:nvPr/>
        </p:nvSpPr>
        <p:spPr>
          <a:xfrm>
            <a:off x="389206" y="637237"/>
            <a:ext cx="11466640"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用调整好的欧姆表测量某个电阻，当欧姆表示数是</a:t>
            </a:r>
            <a:r>
              <a:rPr lang="en-US" altLang="zh-CN" sz="2800">
                <a:latin typeface="Times New Roman" panose="02020603050405020304" pitchFamily="18" charset="0"/>
                <a:ea typeface="宋体" panose="02010600030101010101" pitchFamily="2" charset="-122"/>
              </a:rPr>
              <a:t>60 μA</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时，测量的电阻阻值是</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kΩ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0" name="圆角矩形 9">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1</a:t>
            </a:r>
            <a:endParaRPr kumimoji="1" lang="zh-CN" altLang="en-US" sz="1600" kern="0" dirty="0">
              <a:solidFill>
                <a:prstClr val="white"/>
              </a:solidFill>
              <a:ea typeface="微软雅黑" panose="020B0503020204020204" charset="-122"/>
            </a:endParaRPr>
          </a:p>
        </p:txBody>
      </p:sp>
      <p:sp>
        <p:nvSpPr>
          <p:cNvPr id="12" name="圆角矩形 11">
            <a:hlinkClick r:id="rId3"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2573535" y="1366197"/>
            <a:ext cx="5437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10</a:t>
            </a:r>
            <a:endParaRPr lang="zh-CN" altLang="en-US"/>
          </a:p>
        </p:txBody>
      </p:sp>
      <p:grpSp>
        <p:nvGrpSpPr>
          <p:cNvPr id="18" name="组合 17"/>
          <p:cNvGrpSpPr/>
          <p:nvPr/>
        </p:nvGrpSpPr>
        <p:grpSpPr>
          <a:xfrm>
            <a:off x="0" y="2341017"/>
            <a:ext cx="11801206" cy="2456293"/>
            <a:chOff x="0" y="916630"/>
            <a:chExt cx="11801206" cy="2456293"/>
          </a:xfrm>
        </p:grpSpPr>
        <mc:AlternateContent xmlns:mc="http://schemas.openxmlformats.org/markup-compatibility/2006" xmlns:a14="http://schemas.microsoft.com/office/drawing/2010/main">
          <mc:Choice Requires="a14">
            <p:sp>
              <p:nvSpPr>
                <p:cNvPr id="19" name="矩形 18"/>
                <p:cNvSpPr/>
                <p:nvPr/>
              </p:nvSpPr>
              <p:spPr>
                <a:xfrm>
                  <a:off x="389206" y="1404755"/>
                  <a:ext cx="11412000" cy="1968168"/>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当欧姆表的示数是</a:t>
                  </a:r>
                  <a:r>
                    <a:rPr lang="en-US" altLang="zh-CN" sz="2800">
                      <a:effectLst/>
                      <a:latin typeface="Times New Roman" panose="02020603050405020304" pitchFamily="18" charset="0"/>
                      <a:ea typeface="楷体" panose="02010609060101010101" pitchFamily="49" charset="-122"/>
                    </a:rPr>
                    <a:t>60 μA</a:t>
                  </a:r>
                  <a:r>
                    <a:rPr lang="zh-CN" altLang="zh-CN" sz="2800">
                      <a:effectLst/>
                      <a:latin typeface="Times New Roman" panose="02020603050405020304" pitchFamily="18" charset="0"/>
                      <a:ea typeface="楷体" panose="02010609060101010101" pitchFamily="49" charset="-122"/>
                    </a:rPr>
                    <a:t>时，根据</a:t>
                  </a:r>
                  <a:r>
                    <a:rPr lang="en-US" altLang="zh-CN" sz="2800" i="1">
                      <a:effectLst/>
                      <a:latin typeface="Times New Roman" panose="02020603050405020304" pitchFamily="18" charset="0"/>
                      <a:ea typeface="楷体" panose="02010609060101010101" pitchFamily="49" charset="-122"/>
                    </a:rPr>
                    <a:t>I</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rPr>
                                <m:t>𝑅</m:t>
                              </m:r>
                            </m:e>
                            <m:sub>
                              <m:r>
                                <a:rPr lang="zh-CN" altLang="zh-CN" sz="2800" baseline="-5000">
                                  <a:effectLst/>
                                  <a:latin typeface="Cambria Math" panose="02040503050406030204" pitchFamily="18" charset="0"/>
                                  <a:ea typeface="楷体" panose="02010609060101010101" pitchFamily="49" charset="-122"/>
                                </a:rPr>
                                <m:t>内</m:t>
                              </m:r>
                            </m:sub>
                          </m:sSub>
                          <m:r>
                            <a:rPr lang="en-US" altLang="zh-CN" sz="2800">
                              <a:effectLst/>
                              <a:latin typeface="Cambria Math" panose="02040503050406030204" pitchFamily="18" charset="0"/>
                              <a:ea typeface="楷体" panose="02010609060101010101" pitchFamily="49"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rPr>
                                <m:t>𝑅</m:t>
                              </m:r>
                            </m:e>
                            <m:sub>
                              <m:r>
                                <a:rPr lang="en-US" altLang="zh-CN" sz="2800" i="1">
                                  <a:effectLst/>
                                  <a:latin typeface="Cambria Math" panose="02040503050406030204" pitchFamily="18" charset="0"/>
                                  <a:ea typeface="楷体" panose="02010609060101010101" pitchFamily="49" charset="-122"/>
                                </a:rPr>
                                <m:t>𝑥</m:t>
                              </m:r>
                            </m:sub>
                          </m:sSub>
                        </m:den>
                      </m:f>
                    </m:oMath>
                  </a14:m>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楷体" panose="02010609060101010101" pitchFamily="49" charset="-122"/>
                    </a:rPr>
                    <a:t>R</a:t>
                  </a:r>
                  <a:r>
                    <a:rPr lang="zh-CN" altLang="zh-CN" sz="2800" baseline="-25000">
                      <a:effectLst/>
                      <a:latin typeface="Times New Roman" panose="02020603050405020304" pitchFamily="18" charset="0"/>
                      <a:ea typeface="楷体" panose="02010609060101010101" pitchFamily="49" charset="-122"/>
                    </a:rPr>
                    <a:t>内</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rPr>
                                <m:t>𝐼</m:t>
                              </m:r>
                            </m:e>
                            <m:sub>
                              <m:r>
                                <m:rPr>
                                  <m:sty m:val="p"/>
                                </m:rPr>
                                <a:rPr lang="en-US" altLang="zh-CN" sz="2800">
                                  <a:effectLst/>
                                  <a:latin typeface="Cambria Math" panose="02040503050406030204" pitchFamily="18" charset="0"/>
                                  <a:ea typeface="楷体" panose="02010609060101010101" pitchFamily="49" charset="-122"/>
                                </a:rPr>
                                <m:t>g</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代入数据可得</a:t>
                  </a:r>
                  <a:r>
                    <a:rPr lang="en-US" altLang="zh-CN" sz="2800" i="1">
                      <a:effectLst/>
                      <a:latin typeface="Times New Roman" panose="02020603050405020304" pitchFamily="18" charset="0"/>
                      <a:ea typeface="楷体" panose="02010609060101010101" pitchFamily="49" charset="-122"/>
                    </a:rPr>
                    <a:t>R</a:t>
                  </a:r>
                  <a:r>
                    <a:rPr lang="en-US" altLang="zh-CN" sz="2800" i="1" baseline="-25000">
                      <a:effectLst/>
                      <a:latin typeface="Times New Roman" panose="02020603050405020304" pitchFamily="18" charset="0"/>
                      <a:ea typeface="楷体" panose="02010609060101010101" pitchFamily="49" charset="-122"/>
                    </a:rPr>
                    <a:t>x</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rPr>
                            <m:t>𝐸</m:t>
                          </m:r>
                        </m:num>
                        <m:den>
                          <m:r>
                            <a:rPr lang="en-US" altLang="zh-CN" sz="2800" i="1">
                              <a:effectLst/>
                              <a:latin typeface="Cambria Math" panose="02040503050406030204" pitchFamily="18" charset="0"/>
                              <a:ea typeface="楷体" panose="02010609060101010101" pitchFamily="49" charset="-122"/>
                            </a:rPr>
                            <m:t>𝐼</m:t>
                          </m:r>
                        </m:den>
                      </m:f>
                    </m:oMath>
                  </a14:m>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楷体" panose="02010609060101010101" pitchFamily="49" charset="-122"/>
                    </a:rPr>
                    <a:t>R</a:t>
                  </a:r>
                  <a:r>
                    <a:rPr lang="zh-CN" altLang="zh-CN" sz="2800" baseline="-25000">
                      <a:effectLst/>
                      <a:latin typeface="Times New Roman" panose="02020603050405020304" pitchFamily="18" charset="0"/>
                      <a:ea typeface="楷体" panose="02010609060101010101" pitchFamily="49" charset="-122"/>
                    </a:rPr>
                    <a:t>内</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rPr>
                            <m:t>𝐸</m:t>
                          </m:r>
                        </m:num>
                        <m:den>
                          <m:r>
                            <a:rPr lang="en-US" altLang="zh-CN" sz="2800" i="1">
                              <a:effectLst/>
                              <a:latin typeface="Cambria Math" panose="02040503050406030204" pitchFamily="18" charset="0"/>
                              <a:ea typeface="楷体" panose="02010609060101010101" pitchFamily="49" charset="-122"/>
                            </a:rPr>
                            <m:t>𝐼</m:t>
                          </m:r>
                        </m:den>
                      </m:f>
                    </m:oMath>
                  </a14:m>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楷体" panose="02010609060101010101" pitchFamily="49"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楷体" panose="02010609060101010101" pitchFamily="49" charset="-122"/>
                                </a:rPr>
                                <m:t>𝐼</m:t>
                              </m:r>
                            </m:e>
                            <m:sub>
                              <m:r>
                                <m:rPr>
                                  <m:sty m:val="p"/>
                                </m:rPr>
                                <a:rPr lang="en-US" altLang="zh-CN" sz="2800">
                                  <a:effectLst/>
                                  <a:latin typeface="Cambria Math" panose="02040503050406030204" pitchFamily="18" charset="0"/>
                                  <a:ea typeface="楷体" panose="02010609060101010101" pitchFamily="49" charset="-122"/>
                                </a:rPr>
                                <m:t>g</m:t>
                              </m:r>
                            </m:sub>
                          </m:sSub>
                        </m:den>
                      </m:f>
                    </m:oMath>
                  </a14:m>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楷体" panose="02010609060101010101" pitchFamily="49" charset="-122"/>
                            </a:rPr>
                            <m:t>1.5</m:t>
                          </m:r>
                        </m:num>
                        <m:den>
                          <m:r>
                            <a:rPr lang="en-US" altLang="zh-CN" sz="2800">
                              <a:effectLst/>
                              <a:latin typeface="Cambria Math" panose="02040503050406030204" pitchFamily="18" charset="0"/>
                              <a:ea typeface="楷体" panose="02010609060101010101" pitchFamily="49" charset="-122"/>
                            </a:rPr>
                            <m:t>60×</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楷体" panose="02010609060101010101" pitchFamily="49" charset="-122"/>
                                </a:rPr>
                                <m:t>10</m:t>
                              </m:r>
                            </m:e>
                            <m:sup>
                              <m:r>
                                <a:rPr lang="en-US" altLang="zh-CN" sz="2800" i="1">
                                  <a:effectLst/>
                                  <a:latin typeface="Cambria Math" panose="02040503050406030204" pitchFamily="18" charset="0"/>
                                  <a:ea typeface="楷体" panose="02010609060101010101" pitchFamily="49" charset="-122"/>
                                </a:rPr>
                                <m:t>−</m:t>
                              </m:r>
                              <m:r>
                                <a:rPr lang="en-US" altLang="zh-CN" sz="2800">
                                  <a:effectLst/>
                                  <a:latin typeface="Cambria Math" panose="02040503050406030204" pitchFamily="18" charset="0"/>
                                  <a:ea typeface="楷体" panose="02010609060101010101" pitchFamily="49" charset="-122"/>
                                </a:rPr>
                                <m:t>6</m:t>
                              </m:r>
                            </m:sup>
                          </m:sSup>
                        </m:den>
                      </m:f>
                    </m:oMath>
                  </a14:m>
                  <a:r>
                    <a:rPr lang="en-US" altLang="zh-CN" sz="2800">
                      <a:effectLst/>
                      <a:latin typeface="Times New Roman" panose="02020603050405020304" pitchFamily="18" charset="0"/>
                      <a:ea typeface="楷体" panose="02010609060101010101" pitchFamily="49" charset="-122"/>
                    </a:rPr>
                    <a:t> Ω-15 000 Ω=10 000 Ω=10 kΩ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1404755"/>
                  <a:ext cx="11412000" cy="1968168"/>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8" name="圆角矩形 27">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30" name="圆角矩形 29">
            <a:hlinkClick r:id="rId10"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Tree>
    <p:extLst>
      <p:ext uri="{BB962C8B-B14F-4D97-AF65-F5344CB8AC3E}">
        <p14:creationId xmlns:p14="http://schemas.microsoft.com/office/powerpoint/2010/main" val="23474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9" name="圆角矩形 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
        <p:nvSpPr>
          <p:cNvPr id="10" name="矩形 9"/>
          <p:cNvSpPr/>
          <p:nvPr/>
        </p:nvSpPr>
        <p:spPr>
          <a:xfrm>
            <a:off x="389206" y="13668"/>
            <a:ext cx="11412000" cy="6267012"/>
          </a:xfrm>
          <a:prstGeom prst="rect">
            <a:avLst/>
          </a:prstGeom>
        </p:spPr>
        <p:txBody>
          <a:bodyPr wrap="square" lIns="121898" tIns="60948" rIns="121898" bIns="60948">
            <a:spAutoFit/>
          </a:bodyPr>
          <a:lstStyle/>
          <a:p>
            <a:pPr>
              <a:lnSpc>
                <a:spcPct val="140000"/>
              </a:lnSpc>
              <a:tabLst>
                <a:tab pos="2340610" algn="l"/>
                <a:tab pos="2790825" algn="l"/>
                <a:tab pos="4231005" algn="l"/>
              </a:tabLst>
            </a:pPr>
            <a:r>
              <a:rPr lang="en-US" altLang="zh-CN">
                <a:latin typeface="Times New Roman" panose="02020603050405020304" pitchFamily="18" charset="0"/>
                <a:ea typeface="宋体" panose="02010600030101010101" pitchFamily="2" charset="-122"/>
              </a:rPr>
              <a:t>2.</a:t>
            </a:r>
            <a:r>
              <a:rPr lang="en-US" altLang="zh-CN">
                <a:latin typeface="Times New Roman" panose="02020603050405020304" pitchFamily="18" charset="0"/>
                <a:ea typeface="楷体" panose="02010609060101010101" pitchFamily="49" charset="-122"/>
              </a:rPr>
              <a:t>(</a:t>
            </a:r>
            <a:r>
              <a:rPr lang="en-US" altLang="zh-CN">
                <a:latin typeface="Times New Roman" panose="02020603050405020304" pitchFamily="18" charset="0"/>
                <a:ea typeface="宋体" panose="02010600030101010101" pitchFamily="2" charset="-122"/>
              </a:rPr>
              <a:t>2025·</a:t>
            </a:r>
            <a:r>
              <a:rPr lang="zh-CN" altLang="zh-CN">
                <a:latin typeface="Times New Roman" panose="02020603050405020304" pitchFamily="18" charset="0"/>
                <a:ea typeface="楷体" panose="02010609060101010101" pitchFamily="49" charset="-122"/>
                <a:cs typeface="Times New Roman" panose="02020603050405020304" pitchFamily="18" charset="0"/>
              </a:rPr>
              <a:t>北京西城区检测</a:t>
            </a:r>
            <a:r>
              <a:rPr lang="en-US" altLang="zh-CN">
                <a:latin typeface="Times New Roman" panose="02020603050405020304" pitchFamily="18" charset="0"/>
                <a:ea typeface="楷体" panose="02010609060101010101" pitchFamily="49" charset="-122"/>
              </a:rPr>
              <a:t>)</a:t>
            </a:r>
            <a:r>
              <a:rPr lang="zh-CN" altLang="zh-CN">
                <a:latin typeface="Times New Roman" panose="02020603050405020304" pitchFamily="18" charset="0"/>
                <a:ea typeface="宋体" panose="02010600030101010101" pitchFamily="2" charset="-122"/>
                <a:cs typeface="Times New Roman" panose="02020603050405020304" pitchFamily="18" charset="0"/>
              </a:rPr>
              <a:t>为探究影响感应电流方向的因素，同学们做了如下的实验。</a:t>
            </a:r>
            <a:endParaRPr lang="zh-CN" altLang="zh-CN">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mtClean="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1)</a:t>
            </a:r>
            <a:r>
              <a:rPr lang="zh-CN" altLang="zh-CN">
                <a:latin typeface="Times New Roman" panose="02020603050405020304" pitchFamily="18" charset="0"/>
                <a:ea typeface="宋体" panose="02010600030101010101" pitchFamily="2" charset="-122"/>
              </a:rPr>
              <a:t>小明同学用如图甲的实验装置</a:t>
            </a:r>
            <a:r>
              <a:rPr lang="en-US" altLang="zh-CN">
                <a:latin typeface="宋体" panose="02010600030101010101" pitchFamily="2" charset="-122"/>
                <a:ea typeface="宋体" panose="02010600030101010101" pitchFamily="2" charset="-122"/>
              </a:rPr>
              <a:t>“</a:t>
            </a:r>
            <a:r>
              <a:rPr lang="zh-CN" altLang="zh-CN">
                <a:latin typeface="Times New Roman" panose="02020603050405020304" pitchFamily="18" charset="0"/>
                <a:ea typeface="宋体" panose="02010600030101010101" pitchFamily="2" charset="-122"/>
              </a:rPr>
              <a:t>探究影响感应电流方向的因素</a:t>
            </a:r>
            <a:r>
              <a:rPr lang="en-US" altLang="zh-CN">
                <a:latin typeface="宋体" panose="02010600030101010101" pitchFamily="2" charset="-122"/>
                <a:ea typeface="宋体" panose="02010600030101010101" pitchFamily="2" charset="-122"/>
              </a:rPr>
              <a:t>”</a:t>
            </a:r>
            <a:r>
              <a:rPr lang="zh-CN" altLang="zh-CN">
                <a:latin typeface="Times New Roman" panose="02020603050405020304" pitchFamily="18" charset="0"/>
                <a:ea typeface="宋体" panose="02010600030101010101" pitchFamily="2" charset="-122"/>
              </a:rPr>
              <a:t>，所用电流计指针偏转方向与电流流向间的关系为：当电流从</a:t>
            </a:r>
            <a:r>
              <a:rPr lang="en-US" altLang="zh-CN">
                <a:latin typeface="宋体" panose="02010600030101010101" pitchFamily="2" charset="-122"/>
                <a:ea typeface="宋体" panose="02010600030101010101" pitchFamily="2" charset="-122"/>
              </a:rPr>
              <a:t>“</a:t>
            </a:r>
            <a:r>
              <a:rPr lang="en-US" altLang="zh-CN">
                <a:latin typeface="Times New Roman" panose="02020603050405020304" pitchFamily="18" charset="0"/>
                <a:ea typeface="宋体" panose="02010600030101010101" pitchFamily="2" charset="-122"/>
              </a:rPr>
              <a:t>+</a:t>
            </a:r>
            <a:r>
              <a:rPr lang="en-US" altLang="zh-CN">
                <a:latin typeface="宋体" panose="02010600030101010101" pitchFamily="2" charset="-122"/>
                <a:ea typeface="宋体" panose="02010600030101010101" pitchFamily="2" charset="-122"/>
              </a:rPr>
              <a:t>”</a:t>
            </a:r>
            <a:r>
              <a:rPr lang="zh-CN" altLang="zh-CN">
                <a:latin typeface="Times New Roman" panose="02020603050405020304" pitchFamily="18" charset="0"/>
                <a:ea typeface="宋体" panose="02010600030101010101" pitchFamily="2" charset="-122"/>
              </a:rPr>
              <a:t>接线柱流入电流计时，指针向右偏转。</a:t>
            </a:r>
          </a:p>
          <a:p>
            <a:pPr>
              <a:lnSpc>
                <a:spcPct val="14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rPr>
              <a:t>将条形磁体按如图甲方式</a:t>
            </a:r>
            <a:r>
              <a:rPr lang="en-US" altLang="zh-CN">
                <a:latin typeface="Times New Roman" panose="02020603050405020304" pitchFamily="18" charset="0"/>
                <a:ea typeface="宋体" panose="02010600030101010101" pitchFamily="2" charset="-122"/>
              </a:rPr>
              <a:t>S</a:t>
            </a:r>
            <a:r>
              <a:rPr lang="zh-CN" altLang="zh-CN">
                <a:latin typeface="Times New Roman" panose="02020603050405020304" pitchFamily="18" charset="0"/>
                <a:ea typeface="宋体" panose="02010600030101010101" pitchFamily="2" charset="-122"/>
              </a:rPr>
              <a:t>极向下插入</a:t>
            </a:r>
            <a:r>
              <a:rPr lang="zh-CN" altLang="zh-CN" smtClean="0">
                <a:latin typeface="Times New Roman" panose="02020603050405020304" pitchFamily="18" charset="0"/>
                <a:ea typeface="宋体" panose="02010600030101010101" pitchFamily="2" charset="-122"/>
              </a:rPr>
              <a:t>螺线</a:t>
            </a:r>
            <a:endParaRPr lang="en-US" altLang="zh-CN"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mtClean="0">
                <a:latin typeface="Times New Roman" panose="02020603050405020304" pitchFamily="18" charset="0"/>
                <a:ea typeface="宋体" panose="02010600030101010101" pitchFamily="2" charset="-122"/>
              </a:rPr>
              <a:t>管</a:t>
            </a:r>
            <a:r>
              <a:rPr lang="zh-CN" altLang="zh-CN">
                <a:latin typeface="Times New Roman" panose="02020603050405020304" pitchFamily="18" charset="0"/>
                <a:ea typeface="宋体" panose="02010600030101010101" pitchFamily="2" charset="-122"/>
              </a:rPr>
              <a:t>时，发现电流计的指针向右偏转，</a:t>
            </a:r>
            <a:r>
              <a:rPr lang="zh-CN" altLang="zh-CN" smtClean="0">
                <a:latin typeface="Times New Roman" panose="02020603050405020304" pitchFamily="18" charset="0"/>
                <a:ea typeface="宋体" panose="02010600030101010101" pitchFamily="2" charset="-122"/>
              </a:rPr>
              <a:t>螺线管</a:t>
            </a:r>
            <a:endParaRPr lang="en-US" altLang="zh-CN"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mtClean="0">
                <a:latin typeface="Times New Roman" panose="02020603050405020304" pitchFamily="18" charset="0"/>
                <a:ea typeface="宋体" panose="02010600030101010101" pitchFamily="2" charset="-122"/>
              </a:rPr>
              <a:t>的</a:t>
            </a:r>
            <a:r>
              <a:rPr lang="zh-CN" altLang="zh-CN">
                <a:latin typeface="Times New Roman" panose="02020603050405020304" pitchFamily="18" charset="0"/>
                <a:ea typeface="宋体" panose="02010600030101010101" pitchFamily="2" charset="-122"/>
              </a:rPr>
              <a:t>绕线方向如图乙所示。关于该实验，</a:t>
            </a:r>
            <a:r>
              <a:rPr lang="zh-CN" altLang="zh-CN" smtClean="0">
                <a:latin typeface="Times New Roman" panose="02020603050405020304" pitchFamily="18" charset="0"/>
                <a:ea typeface="宋体" panose="02010600030101010101" pitchFamily="2" charset="-122"/>
              </a:rPr>
              <a:t>下列</a:t>
            </a:r>
            <a:endParaRPr lang="en-US" altLang="zh-CN"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mtClean="0">
                <a:latin typeface="Times New Roman" panose="02020603050405020304" pitchFamily="18" charset="0"/>
                <a:ea typeface="宋体" panose="02010600030101010101" pitchFamily="2" charset="-122"/>
              </a:rPr>
              <a:t>说法</a:t>
            </a:r>
            <a:r>
              <a:rPr lang="zh-CN" altLang="zh-CN">
                <a:latin typeface="Times New Roman" panose="02020603050405020304" pitchFamily="18" charset="0"/>
                <a:ea typeface="宋体" panose="02010600030101010101" pitchFamily="2" charset="-122"/>
              </a:rPr>
              <a:t>正确的是</a:t>
            </a:r>
            <a:r>
              <a:rPr lang="zh-CN" altLang="zh-CN" u="sng">
                <a:latin typeface="Times New Roman" panose="02020603050405020304" pitchFamily="18" charset="0"/>
                <a:ea typeface="宋体" panose="02010600030101010101" pitchFamily="2" charset="-122"/>
              </a:rPr>
              <a:t>　　　</a:t>
            </a:r>
            <a:r>
              <a:rPr lang="zh-CN" altLang="zh-CN">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endParaRPr lang="zh-CN" altLang="zh-CN">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A.</a:t>
            </a:r>
            <a:r>
              <a:rPr lang="zh-CN" altLang="zh-CN">
                <a:latin typeface="Times New Roman" panose="02020603050405020304" pitchFamily="18" charset="0"/>
                <a:ea typeface="宋体" panose="02010600030101010101" pitchFamily="2" charset="-122"/>
              </a:rPr>
              <a:t>必须保证磁体匀速运动，电流计指针才会向右偏转</a:t>
            </a:r>
          </a:p>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B.</a:t>
            </a:r>
            <a:r>
              <a:rPr lang="zh-CN" altLang="zh-CN">
                <a:latin typeface="Times New Roman" panose="02020603050405020304" pitchFamily="18" charset="0"/>
                <a:ea typeface="宋体" panose="02010600030101010101" pitchFamily="2" charset="-122"/>
              </a:rPr>
              <a:t>将磁体向下插入或向上抽出的速度越大，电流计指针偏转幅度越小</a:t>
            </a:r>
          </a:p>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C.</a:t>
            </a:r>
            <a:r>
              <a:rPr lang="zh-CN" altLang="zh-CN">
                <a:latin typeface="Times New Roman" panose="02020603050405020304" pitchFamily="18" charset="0"/>
                <a:ea typeface="宋体" panose="02010600030101010101" pitchFamily="2" charset="-122"/>
              </a:rPr>
              <a:t>将磁体的</a:t>
            </a:r>
            <a:r>
              <a:rPr lang="en-US" altLang="zh-CN">
                <a:latin typeface="Times New Roman" panose="02020603050405020304" pitchFamily="18" charset="0"/>
                <a:ea typeface="宋体" panose="02010600030101010101" pitchFamily="2" charset="-122"/>
              </a:rPr>
              <a:t>N</a:t>
            </a:r>
            <a:r>
              <a:rPr lang="zh-CN" altLang="zh-CN">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S</a:t>
            </a:r>
            <a:r>
              <a:rPr lang="zh-CN" altLang="zh-CN">
                <a:latin typeface="Times New Roman" panose="02020603050405020304" pitchFamily="18" charset="0"/>
                <a:ea typeface="宋体" panose="02010600030101010101" pitchFamily="2" charset="-122"/>
              </a:rPr>
              <a:t>极对调，并将其向上抽出，电流计指针仍向右偏转</a:t>
            </a:r>
          </a:p>
          <a:p>
            <a:pPr>
              <a:lnSpc>
                <a:spcPct val="14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D.</a:t>
            </a:r>
            <a:r>
              <a:rPr lang="zh-CN" altLang="zh-CN">
                <a:latin typeface="Times New Roman" panose="02020603050405020304" pitchFamily="18" charset="0"/>
                <a:ea typeface="宋体" panose="02010600030101010101" pitchFamily="2" charset="-122"/>
              </a:rPr>
              <a:t>将磁体的</a:t>
            </a:r>
            <a:r>
              <a:rPr lang="en-US" altLang="zh-CN">
                <a:latin typeface="Times New Roman" panose="02020603050405020304" pitchFamily="18" charset="0"/>
                <a:ea typeface="宋体" panose="02010600030101010101" pitchFamily="2" charset="-122"/>
              </a:rPr>
              <a:t>N</a:t>
            </a:r>
            <a:r>
              <a:rPr lang="zh-CN" altLang="zh-CN">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S</a:t>
            </a:r>
            <a:r>
              <a:rPr lang="zh-CN" altLang="zh-CN">
                <a:latin typeface="Times New Roman" panose="02020603050405020304" pitchFamily="18" charset="0"/>
                <a:ea typeface="宋体" panose="02010600030101010101" pitchFamily="2" charset="-122"/>
              </a:rPr>
              <a:t>极对调，并将其向下插入，电流计指针仍向右偏转</a:t>
            </a:r>
            <a:endParaRPr lang="zh-CN" altLang="zh-CN">
              <a:effectLst/>
              <a:latin typeface="Times New Roman" panose="02020603050405020304" pitchFamily="18" charset="0"/>
              <a:ea typeface="宋体" panose="02010600030101010101" pitchFamily="2" charset="-122"/>
            </a:endParaRPr>
          </a:p>
        </p:txBody>
      </p:sp>
      <p:pic>
        <p:nvPicPr>
          <p:cNvPr id="11" name="image101.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0161" y="1756718"/>
            <a:ext cx="4109661" cy="2413858"/>
          </a:xfrm>
          <a:prstGeom prst="rect">
            <a:avLst/>
          </a:prstGeom>
          <a:noFill/>
          <a:ln>
            <a:noFill/>
          </a:ln>
        </p:spPr>
      </p:pic>
      <p:sp>
        <p:nvSpPr>
          <p:cNvPr id="18" name="矩形 17"/>
          <p:cNvSpPr/>
          <p:nvPr/>
        </p:nvSpPr>
        <p:spPr>
          <a:xfrm>
            <a:off x="2588670" y="3676551"/>
            <a:ext cx="389850" cy="461665"/>
          </a:xfrm>
          <a:prstGeom prst="rect">
            <a:avLst/>
          </a:prstGeom>
        </p:spPr>
        <p:txBody>
          <a:bodyPr wrap="none">
            <a:spAutoFit/>
          </a:bodyPr>
          <a:lstStyle/>
          <a:p>
            <a:r>
              <a:rPr lang="en-US" altLang="zh-CN">
                <a:solidFill>
                  <a:srgbClr val="C00000"/>
                </a:solidFill>
                <a:latin typeface="Times New Roman" panose="02020603050405020304" pitchFamily="18" charset="0"/>
                <a:ea typeface="宋体" panose="02010600030101010101" pitchFamily="2" charset="-122"/>
              </a:rPr>
              <a:t>C</a:t>
            </a:r>
            <a:endParaRPr lang="zh-CN" altLang="en-US"/>
          </a:p>
        </p:txBody>
      </p:sp>
    </p:spTree>
    <p:extLst>
      <p:ext uri="{BB962C8B-B14F-4D97-AF65-F5344CB8AC3E}">
        <p14:creationId xmlns:p14="http://schemas.microsoft.com/office/powerpoint/2010/main" val="23293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0" name="组合 19"/>
          <p:cNvGrpSpPr/>
          <p:nvPr/>
        </p:nvGrpSpPr>
        <p:grpSpPr>
          <a:xfrm>
            <a:off x="0" y="261442"/>
            <a:ext cx="11801206" cy="5104773"/>
            <a:chOff x="0" y="916630"/>
            <a:chExt cx="11801206" cy="5104773"/>
          </a:xfrm>
        </p:grpSpPr>
        <p:sp>
          <p:nvSpPr>
            <p:cNvPr id="22" name="矩形 21"/>
            <p:cNvSpPr/>
            <p:nvPr/>
          </p:nvSpPr>
          <p:spPr>
            <a:xfrm>
              <a:off x="389206" y="1404755"/>
              <a:ext cx="11412000" cy="461664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极向下插入螺线管时，不需要保证磁体匀速运动，电流计指针都会向右偏转，故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将</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磁体向下插入或向上抽出的速度越大，电流计指针偏转幅度越大，故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将</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磁体的</a:t>
              </a:r>
              <a:r>
                <a:rPr lang="en-US" altLang="zh-CN" sz="2800">
                  <a:latin typeface="Times New Roman" panose="02020603050405020304" pitchFamily="18" charset="0"/>
                  <a:ea typeface="宋体" panose="02010600030101010101" pitchFamily="2" charset="-122"/>
                </a:rPr>
                <a:t>N</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极对调，并将其向上抽出，则螺线管中的磁通量向下减小，根据楞次定律可知，线圈中感应电流方向由</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到</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，则电流从</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接线柱流入电流计，电流计的指针向右偏转，故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p>
          </p:txBody>
        </p:sp>
        <p:grpSp>
          <p:nvGrpSpPr>
            <p:cNvPr id="23" name="组合 22"/>
            <p:cNvGrpSpPr/>
            <p:nvPr/>
          </p:nvGrpSpPr>
          <p:grpSpPr>
            <a:xfrm>
              <a:off x="0" y="916630"/>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8047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0" name="组合 19"/>
          <p:cNvGrpSpPr/>
          <p:nvPr/>
        </p:nvGrpSpPr>
        <p:grpSpPr>
          <a:xfrm>
            <a:off x="0" y="920153"/>
            <a:ext cx="11801206" cy="2437633"/>
            <a:chOff x="0" y="916630"/>
            <a:chExt cx="11801206" cy="2437633"/>
          </a:xfrm>
        </p:grpSpPr>
        <p:sp>
          <p:nvSpPr>
            <p:cNvPr id="22" name="矩形 21"/>
            <p:cNvSpPr/>
            <p:nvPr/>
          </p:nvSpPr>
          <p:spPr>
            <a:xfrm>
              <a:off x="389206" y="1404755"/>
              <a:ext cx="11412000"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将磁体的</a:t>
              </a:r>
              <a:r>
                <a:rPr lang="en-US" altLang="zh-CN" sz="2800">
                  <a:latin typeface="Times New Roman" panose="02020603050405020304" pitchFamily="18" charset="0"/>
                  <a:ea typeface="宋体" panose="02010600030101010101" pitchFamily="2" charset="-122"/>
                </a:rPr>
                <a:t>N</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极对调，并将其向下插入，则螺线管中的磁通量向下增大，根据楞次定律可知，线圈中感应电流方向由</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到</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，则电流从</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接线柱流入电流中，电流计的指针向左偏转，故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latin typeface="Times New Roman" panose="02020603050405020304" pitchFamily="18" charset="0"/>
                <a:ea typeface="宋体" panose="02010600030101010101" pitchFamily="2" charset="-122"/>
              </a:endParaRPr>
            </a:p>
          </p:txBody>
        </p:sp>
        <p:grpSp>
          <p:nvGrpSpPr>
            <p:cNvPr id="23" name="组合 22"/>
            <p:cNvGrpSpPr/>
            <p:nvPr/>
          </p:nvGrpSpPr>
          <p:grpSpPr>
            <a:xfrm>
              <a:off x="0" y="916630"/>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0185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3" name="矩形 22"/>
          <p:cNvSpPr/>
          <p:nvPr/>
        </p:nvSpPr>
        <p:spPr>
          <a:xfrm>
            <a:off x="389206" y="458470"/>
            <a:ext cx="11466640" cy="4647402"/>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小宁同学用如图丙所示的器材研究感应电流的方向。将线圈</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插入线圈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中，闭合开关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瞬间，发现电流计指针右偏，则保持开关闭合，以下操作中也能使电流计指针右偏的是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插入铁芯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拔出线圈</a:t>
            </a:r>
            <a:r>
              <a:rPr lang="en-US" altLang="zh-CN" sz="2800">
                <a:latin typeface="Times New Roman" panose="02020603050405020304" pitchFamily="18" charset="0"/>
                <a:ea typeface="宋体" panose="02010600030101010101" pitchFamily="2" charset="-122"/>
              </a:rPr>
              <a:t>A</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将滑动变阻器的滑片向左移动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将滑动变阻器的滑片向右</a:t>
            </a:r>
            <a:r>
              <a:rPr lang="zh-CN" altLang="zh-CN" sz="2800" smtClean="0">
                <a:latin typeface="Times New Roman" panose="02020603050405020304" pitchFamily="18" charset="0"/>
                <a:ea typeface="宋体" panose="02010600030101010101" pitchFamily="2" charset="-122"/>
              </a:rPr>
              <a:t>移动</a:t>
            </a:r>
            <a:endParaRPr lang="zh-CN" altLang="zh-CN" sz="1100">
              <a:latin typeface="Times New Roman" panose="02020603050405020304" pitchFamily="18" charset="0"/>
              <a:ea typeface="宋体" panose="02010600030101010101" pitchFamily="2" charset="-122"/>
            </a:endParaRPr>
          </a:p>
        </p:txBody>
      </p:sp>
      <p:sp>
        <p:nvSpPr>
          <p:cNvPr id="25" name="矩形 24"/>
          <p:cNvSpPr/>
          <p:nvPr/>
        </p:nvSpPr>
        <p:spPr>
          <a:xfrm>
            <a:off x="6232669" y="1845672"/>
            <a:ext cx="68320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AC</a:t>
            </a:r>
            <a:endParaRPr lang="zh-CN" altLang="en-US" sz="2800"/>
          </a:p>
        </p:txBody>
      </p:sp>
      <p:pic>
        <p:nvPicPr>
          <p:cNvPr id="26" name="image102.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3358" y="2709768"/>
            <a:ext cx="4068811" cy="2664242"/>
          </a:xfrm>
          <a:prstGeom prst="rect">
            <a:avLst/>
          </a:prstGeom>
          <a:noFill/>
          <a:ln>
            <a:noFill/>
          </a:ln>
        </p:spPr>
      </p:pic>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621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11" name="组合 10"/>
          <p:cNvGrpSpPr/>
          <p:nvPr/>
        </p:nvGrpSpPr>
        <p:grpSpPr>
          <a:xfrm>
            <a:off x="0" y="333450"/>
            <a:ext cx="11801206" cy="5669287"/>
            <a:chOff x="0" y="916630"/>
            <a:chExt cx="11801206" cy="5669287"/>
          </a:xfrm>
        </p:grpSpPr>
        <p:sp>
          <p:nvSpPr>
            <p:cNvPr id="19" name="矩形 18"/>
            <p:cNvSpPr/>
            <p:nvPr/>
          </p:nvSpPr>
          <p:spPr>
            <a:xfrm>
              <a:off x="389206" y="1404755"/>
              <a:ext cx="11412000" cy="518116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将线圈</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插入线圈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瞬间，发现电流计指针右偏，可知当线圈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中的磁通量增加时，电流计指针右偏。插入铁芯，线圈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中的磁通量增加，电流计指针右偏，故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拔出</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线圈</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中的磁通量减少，电流计指针左偏，故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将</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滑动变阻器的滑片向左移动，线圈</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中电流增大，线圈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中的磁通量增加，电流计指针右偏，故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将</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滑动变阻器的滑片向右移动，线圈</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中电流减小，线圈</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中的磁通量减少，电流计指针左偏，故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latin typeface="Times New Roman" panose="02020603050405020304" pitchFamily="18" charset="0"/>
                <a:ea typeface="宋体" panose="02010600030101010101" pitchFamily="2" charset="-122"/>
              </a:endParaRPr>
            </a:p>
          </p:txBody>
        </p:sp>
        <p:grpSp>
          <p:nvGrpSpPr>
            <p:cNvPr id="20" name="组合 19"/>
            <p:cNvGrpSpPr/>
            <p:nvPr/>
          </p:nvGrpSpPr>
          <p:grpSpPr>
            <a:xfrm>
              <a:off x="0" y="916630"/>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9407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2141376823"/>
                  </p:ext>
                </p:extLst>
              </p:nvPr>
            </p:nvGraphicFramePr>
            <p:xfrm>
              <a:off x="406574" y="189434"/>
              <a:ext cx="11377264" cy="6517654"/>
            </p:xfrm>
            <a:graphic>
              <a:graphicData uri="http://schemas.openxmlformats.org/drawingml/2006/table">
                <a:tbl>
                  <a:tblPr firstRow="1" firstCol="1" bandRow="1"/>
                  <a:tblGrid>
                    <a:gridCol w="1440160"/>
                    <a:gridCol w="2880320"/>
                    <a:gridCol w="7056784"/>
                  </a:tblGrid>
                  <a:tr h="2318214">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半偏法</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测量电压表内阻</a:t>
                          </a:r>
                          <a:endParaRPr lang="zh-CN" sz="2800">
                            <a:effectLst/>
                            <a:latin typeface="Times New Roman" panose="02020603050405020304" pitchFamily="18" charset="0"/>
                            <a:ea typeface="宋体" panose="02010600030101010101" pitchFamily="2" charset="-122"/>
                          </a:endParaRPr>
                        </a:p>
                      </a:txBody>
                      <a:tcPr marL="5490" marR="5490" marT="5490" marB="54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en-US" altLang="zh-CN" sz="2800" smtClean="0">
                              <a:effectLst/>
                              <a:latin typeface="Times New Roman" panose="02020603050405020304" pitchFamily="18" charset="0"/>
                              <a:ea typeface="宋体" panose="02010600030101010101" pitchFamily="2" charset="-122"/>
                            </a:rPr>
                            <a:t>=0</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，闭合</a:t>
                          </a:r>
                          <a:r>
                            <a:rPr lang="en-US" altLang="zh-CN" sz="2800" smtClean="0">
                              <a:effectLst/>
                              <a:latin typeface="Times New Roman" panose="02020603050405020304" pitchFamily="18" charset="0"/>
                              <a:ea typeface="宋体" panose="02010600030101010101" pitchFamily="2" charset="-122"/>
                            </a:rPr>
                            <a:t>S</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，调节</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1</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smtClean="0">
                              <a:effectLst/>
                              <a:latin typeface="Times New Roman" panose="02020603050405020304" pitchFamily="18" charset="0"/>
                              <a:ea typeface="宋体" panose="02010600030101010101" pitchFamily="2" charset="-122"/>
                            </a:rPr>
                            <a:t>V</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表满偏；只调节</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smtClean="0">
                              <a:effectLst/>
                              <a:latin typeface="Times New Roman" panose="02020603050405020304" pitchFamily="18" charset="0"/>
                              <a:ea typeface="宋体" panose="02010600030101010101" pitchFamily="2" charset="-122"/>
                            </a:rPr>
                            <a:t>V</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表半偏</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V</a:t>
                          </a:r>
                          <a:r>
                            <a:rPr lang="en-US" altLang="zh-CN" sz="2800" smtClean="0">
                              <a:effectLst/>
                              <a:latin typeface="Cambria Math" panose="02040503050406030204" pitchFamily="18" charset="0"/>
                              <a:ea typeface="宋体" panose="02010600030101010101" pitchFamily="2" charset="-122"/>
                              <a:cs typeface="Cambria Math" panose="02040503050406030204" pitchFamily="18" charset="0"/>
                            </a:rPr>
                            <a:t>≫</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1</a:t>
                          </a:r>
                          <a:r>
                            <a:rPr lang="en-US" altLang="zh-CN" sz="2800" smtClean="0">
                              <a:effectLst/>
                              <a:latin typeface="Times New Roman" panose="02020603050405020304" pitchFamily="18" charset="0"/>
                              <a:ea typeface="宋体" panose="02010600030101010101" pitchFamily="2" charset="-122"/>
                            </a:rPr>
                            <a:t>)</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测</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测</a:t>
                          </a:r>
                          <a:r>
                            <a:rPr lang="en-US" altLang="zh-CN" sz="2800" smtClean="0">
                              <a:effectLst/>
                              <a:latin typeface="Times New Roman" panose="02020603050405020304" pitchFamily="18" charset="0"/>
                              <a:ea typeface="宋体" panose="02010600030101010101" pitchFamily="2" charset="-122"/>
                            </a:rPr>
                            <a:t>&gt;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真</a:t>
                          </a:r>
                          <a:endParaRPr lang="zh-CN" sz="2800">
                            <a:effectLst/>
                            <a:latin typeface="Times New Roman" panose="02020603050405020304" pitchFamily="18" charset="0"/>
                            <a:ea typeface="宋体" panose="02010600030101010101" pitchFamily="2" charset="-122"/>
                          </a:endParaRP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359">
                    <a:tc>
                      <a:txBody>
                        <a:bodyPr/>
                        <a:lstStyle/>
                        <a:p>
                          <a:pPr algn="ct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电桥法</a:t>
                          </a:r>
                          <a:endParaRPr lang="zh-CN" sz="28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endParaRPr lang="zh-CN" sz="2800">
                            <a:effectLst/>
                            <a:latin typeface="Times New Roman" panose="02020603050405020304" pitchFamily="18" charset="0"/>
                            <a:ea typeface="宋体" panose="02010600030101010101" pitchFamily="2" charset="-122"/>
                          </a:endParaRPr>
                        </a:p>
                      </a:txBody>
                      <a:tcPr marL="5490" marR="5490" marT="5490" marB="54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调节电阻箱</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，灵敏电流计</a:t>
                          </a:r>
                          <a:r>
                            <a:rPr lang="en-US" altLang="zh-CN" sz="2800">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的示数为</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两端的电压相等，设为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，同时</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两端的电压也相等，设为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，根据欧姆定律有：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sub>
                                  </m:sSub>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。由以上两式解得：</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，这就是电桥平衡的条件，由该平衡条件可求出被测电阻</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的阻值</a:t>
                          </a:r>
                          <a:endParaRPr lang="zh-CN" sz="2800">
                            <a:effectLst/>
                            <a:latin typeface="Times New Roman" panose="02020603050405020304" pitchFamily="18" charset="0"/>
                            <a:ea typeface="宋体" panose="02010600030101010101" pitchFamily="2" charset="-122"/>
                          </a:endParaRP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2141376823"/>
                  </p:ext>
                </p:extLst>
              </p:nvPr>
            </p:nvGraphicFramePr>
            <p:xfrm>
              <a:off x="406574" y="189434"/>
              <a:ext cx="11377264" cy="6436628"/>
            </p:xfrm>
            <a:graphic>
              <a:graphicData uri="http://schemas.openxmlformats.org/drawingml/2006/table">
                <a:tbl>
                  <a:tblPr firstRow="1" firstCol="1" bandRow="1"/>
                  <a:tblGrid>
                    <a:gridCol w="1440160"/>
                    <a:gridCol w="2880320"/>
                    <a:gridCol w="7056784"/>
                  </a:tblGrid>
                  <a:tr h="2318214">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半偏法</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测量电压表内阻</a:t>
                          </a:r>
                          <a:endParaRPr lang="zh-CN" sz="2800">
                            <a:effectLst/>
                            <a:latin typeface="Times New Roman" panose="02020603050405020304" pitchFamily="18" charset="0"/>
                            <a:ea typeface="宋体" panose="02010600030101010101" pitchFamily="2" charset="-122"/>
                          </a:endParaRPr>
                        </a:p>
                      </a:txBody>
                      <a:tcPr marL="5490" marR="5490" marT="5490" marB="54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en-US" altLang="zh-CN" sz="2800" smtClean="0">
                              <a:effectLst/>
                              <a:latin typeface="Times New Roman" panose="02020603050405020304" pitchFamily="18" charset="0"/>
                              <a:ea typeface="宋体" panose="02010600030101010101" pitchFamily="2" charset="-122"/>
                            </a:rPr>
                            <a:t>=0</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，闭合</a:t>
                          </a:r>
                          <a:r>
                            <a:rPr lang="en-US" altLang="zh-CN" sz="2800" smtClean="0">
                              <a:effectLst/>
                              <a:latin typeface="Times New Roman" panose="02020603050405020304" pitchFamily="18" charset="0"/>
                              <a:ea typeface="宋体" panose="02010600030101010101" pitchFamily="2" charset="-122"/>
                            </a:rPr>
                            <a:t>S</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，调节</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1</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smtClean="0">
                              <a:effectLst/>
                              <a:latin typeface="Times New Roman" panose="02020603050405020304" pitchFamily="18" charset="0"/>
                              <a:ea typeface="宋体" panose="02010600030101010101" pitchFamily="2" charset="-122"/>
                            </a:rPr>
                            <a:t>V</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表满偏；只调节</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smtClean="0">
                              <a:effectLst/>
                              <a:latin typeface="Times New Roman" panose="02020603050405020304" pitchFamily="18" charset="0"/>
                              <a:ea typeface="宋体" panose="02010600030101010101" pitchFamily="2" charset="-122"/>
                            </a:rPr>
                            <a:t>V</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表半偏</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V</a:t>
                          </a:r>
                          <a:r>
                            <a:rPr lang="en-US" altLang="zh-CN" sz="2800" smtClean="0">
                              <a:effectLst/>
                              <a:latin typeface="Cambria Math" panose="02040503050406030204" pitchFamily="18" charset="0"/>
                              <a:ea typeface="宋体" panose="02010600030101010101" pitchFamily="2" charset="-122"/>
                              <a:cs typeface="Cambria Math" panose="02040503050406030204" pitchFamily="18" charset="0"/>
                            </a:rPr>
                            <a:t>≫</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1</a:t>
                          </a:r>
                          <a:r>
                            <a:rPr lang="en-US" altLang="zh-CN" sz="2800" smtClean="0">
                              <a:effectLst/>
                              <a:latin typeface="Times New Roman" panose="02020603050405020304" pitchFamily="18" charset="0"/>
                              <a:ea typeface="宋体" panose="02010600030101010101" pitchFamily="2" charset="-122"/>
                            </a:rPr>
                            <a:t>)</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2</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测</a:t>
                          </a: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测</a:t>
                          </a:r>
                          <a:r>
                            <a:rPr lang="en-US" altLang="zh-CN" sz="2800" smtClean="0">
                              <a:effectLst/>
                              <a:latin typeface="Times New Roman" panose="02020603050405020304" pitchFamily="18" charset="0"/>
                              <a:ea typeface="宋体" panose="02010600030101010101" pitchFamily="2" charset="-122"/>
                            </a:rPr>
                            <a:t>&gt;</a:t>
                          </a:r>
                          <a:r>
                            <a:rPr lang="en-US" altLang="zh-CN" sz="2800" i="1" smtClean="0">
                              <a:effectLst/>
                              <a:latin typeface="Times New Roman" panose="02020603050405020304" pitchFamily="18" charset="0"/>
                              <a:ea typeface="宋体" panose="02010600030101010101" pitchFamily="2" charset="-122"/>
                            </a:rPr>
                            <a:t>R</a:t>
                          </a:r>
                          <a:r>
                            <a:rPr lang="zh-CN" altLang="zh-CN" sz="2800" baseline="-25000" smtClean="0">
                              <a:effectLst/>
                              <a:latin typeface="Times New Roman" panose="02020603050405020304" pitchFamily="18" charset="0"/>
                              <a:ea typeface="宋体" panose="02010600030101010101" pitchFamily="2" charset="-122"/>
                              <a:cs typeface="Times New Roman" panose="02020603050405020304" pitchFamily="18" charset="0"/>
                            </a:rPr>
                            <a:t>真</a:t>
                          </a:r>
                          <a:endParaRPr lang="zh-CN" sz="2800">
                            <a:effectLst/>
                            <a:latin typeface="Times New Roman" panose="02020603050405020304" pitchFamily="18" charset="0"/>
                            <a:ea typeface="宋体" panose="02010600030101010101" pitchFamily="2" charset="-122"/>
                          </a:endParaRP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414">
                    <a:tc>
                      <a:txBody>
                        <a:bodyPr/>
                        <a:lstStyle/>
                        <a:p>
                          <a:pPr algn="ct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cs typeface="Times New Roman" panose="02020603050405020304" pitchFamily="18" charset="0"/>
                            </a:rPr>
                            <a:t>电桥法</a:t>
                          </a:r>
                          <a:endParaRPr lang="zh-CN" sz="28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endParaRPr lang="zh-CN" sz="2800">
                            <a:effectLst/>
                            <a:latin typeface="Times New Roman" panose="02020603050405020304" pitchFamily="18" charset="0"/>
                            <a:ea typeface="宋体" panose="02010600030101010101" pitchFamily="2" charset="-122"/>
                          </a:endParaRPr>
                        </a:p>
                      </a:txBody>
                      <a:tcPr marL="5490" marR="5490" marT="5490" marB="54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61260" t="-56361" r="-173" b="-5325"/>
                          </a:stretch>
                        </a:blipFill>
                      </a:tcPr>
                    </a:tc>
                  </a:tr>
                </a:tbl>
              </a:graphicData>
            </a:graphic>
          </p:graphicFrame>
        </mc:Fallback>
      </mc:AlternateContent>
      <p:pic>
        <p:nvPicPr>
          <p:cNvPr id="7" name="image306.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2215" y="347408"/>
            <a:ext cx="2025749" cy="1460656"/>
          </a:xfrm>
          <a:prstGeom prst="rect">
            <a:avLst/>
          </a:prstGeom>
          <a:noFill/>
          <a:ln>
            <a:noFill/>
          </a:ln>
        </p:spPr>
      </p:pic>
      <p:pic>
        <p:nvPicPr>
          <p:cNvPr id="6" name="image307.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7930" y="3645818"/>
            <a:ext cx="2413100" cy="2088232"/>
          </a:xfrm>
          <a:prstGeom prst="rect">
            <a:avLst/>
          </a:prstGeom>
          <a:noFill/>
          <a:ln>
            <a:noFill/>
          </a:ln>
        </p:spPr>
      </p:pic>
    </p:spTree>
    <p:extLst>
      <p:ext uri="{BB962C8B-B14F-4D97-AF65-F5344CB8AC3E}">
        <p14:creationId xmlns:p14="http://schemas.microsoft.com/office/powerpoint/2010/main" val="40019093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3" name="矩形 22"/>
          <p:cNvSpPr/>
          <p:nvPr/>
        </p:nvSpPr>
        <p:spPr>
          <a:xfrm>
            <a:off x="389206" y="189434"/>
            <a:ext cx="11466640"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实验结束后，该同学又根据教材结合自感实验做了如下改动，如图丁所示，在两条支路上将电流计换成电流传感器，接通电路稳定后，再断开电路，并记录下两支路的电流情况如图戊所示，由图可知</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流过灯泡的电流是</a:t>
            </a:r>
            <a:r>
              <a:rPr lang="zh-CN" altLang="zh-CN" sz="2800" u="sng">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5" name="矩形 24"/>
          <p:cNvSpPr/>
          <p:nvPr/>
        </p:nvSpPr>
        <p:spPr>
          <a:xfrm>
            <a:off x="4069457" y="2143061"/>
            <a:ext cx="404278"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i</a:t>
            </a:r>
            <a:r>
              <a:rPr lang="en-US" altLang="zh-CN" sz="2800" baseline="-25000">
                <a:solidFill>
                  <a:srgbClr val="C00000"/>
                </a:solidFill>
                <a:latin typeface="Times New Roman" panose="02020603050405020304" pitchFamily="18" charset="0"/>
                <a:ea typeface="宋体" panose="02010600030101010101" pitchFamily="2" charset="-122"/>
              </a:rPr>
              <a:t>1</a:t>
            </a:r>
            <a:endParaRPr lang="zh-CN" altLang="en-US" sz="2800"/>
          </a:p>
        </p:txBody>
      </p:sp>
      <p:pic>
        <p:nvPicPr>
          <p:cNvPr id="11" name="image103.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6062" y="3141762"/>
            <a:ext cx="5358288" cy="2952328"/>
          </a:xfrm>
          <a:prstGeom prst="rect">
            <a:avLst/>
          </a:prstGeom>
          <a:noFill/>
          <a:ln>
            <a:noFill/>
          </a:ln>
        </p:spPr>
      </p:pic>
      <p:sp>
        <p:nvSpPr>
          <p:cNvPr id="12" name="圆角矩形 1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4379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36" name="组合 35"/>
          <p:cNvGrpSpPr/>
          <p:nvPr/>
        </p:nvGrpSpPr>
        <p:grpSpPr>
          <a:xfrm>
            <a:off x="0" y="916630"/>
            <a:ext cx="11783838" cy="3080922"/>
            <a:chOff x="0" y="916630"/>
            <a:chExt cx="11783838" cy="3080922"/>
          </a:xfrm>
        </p:grpSpPr>
        <p:sp>
          <p:nvSpPr>
            <p:cNvPr id="39" name="矩形 38"/>
            <p:cNvSpPr/>
            <p:nvPr/>
          </p:nvSpPr>
          <p:spPr>
            <a:xfrm>
              <a:off x="389206" y="1401713"/>
              <a:ext cx="11394632" cy="2595839"/>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可知，断电前，通过灯泡和线圈的电流均恒定，断电瞬间，线圈产生自感电动势阻碍通过其电流减小，且灯泡和线圈构成一闭合回路，从而使通过灯泡的电流瞬间增大，且方向与原来电流方向相反。所以断电瞬间，流过灯泡的电流是</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Times New Roman" panose="02020603050405020304" pitchFamily="18" charset="0"/>
                <a:ea typeface="宋体" panose="02010600030101010101" pitchFamily="2" charset="-122"/>
              </a:endParaRPr>
            </a:p>
          </p:txBody>
        </p:sp>
        <p:grpSp>
          <p:nvGrpSpPr>
            <p:cNvPr id="40" name="组合 39"/>
            <p:cNvGrpSpPr/>
            <p:nvPr/>
          </p:nvGrpSpPr>
          <p:grpSpPr>
            <a:xfrm>
              <a:off x="0" y="916630"/>
              <a:ext cx="1439863" cy="424932"/>
              <a:chOff x="51643" y="755060"/>
              <a:chExt cx="1439863" cy="424932"/>
            </a:xfrm>
          </p:grpSpPr>
          <p:sp>
            <p:nvSpPr>
              <p:cNvPr id="41" name="矩形 4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3" name="组合 65"/>
              <p:cNvGrpSpPr>
                <a:grpSpLocks/>
              </p:cNvGrpSpPr>
              <p:nvPr/>
            </p:nvGrpSpPr>
            <p:grpSpPr bwMode="auto">
              <a:xfrm>
                <a:off x="1224676" y="886173"/>
                <a:ext cx="162478" cy="162211"/>
                <a:chOff x="3104" y="165"/>
                <a:chExt cx="276" cy="275"/>
              </a:xfrm>
            </p:grpSpPr>
            <p:cxnSp>
              <p:nvCxnSpPr>
                <p:cNvPr id="44" name="直接连接符 4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1720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84531"/>
            <a:ext cx="11466640"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cs typeface="Times New Roman" panose="02020603050405020304" pitchFamily="18" charset="0"/>
              </a:rPr>
              <a:t>在不改变线圈电阻等其他条件的情况下，只将铁芯拔出后重做上述实验，可观察到灯泡在断电后处于亮着的时间将</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变长</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变短</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2" name="圆角矩形 1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2</a:t>
            </a:r>
            <a:endParaRPr kumimoji="1" lang="zh-CN" altLang="en-US" sz="1600" kern="0" dirty="0">
              <a:solidFill>
                <a:prstClr val="white"/>
              </a:solidFill>
              <a:ea typeface="微软雅黑" panose="020B0503020204020204" charset="-122"/>
            </a:endParaRPr>
          </a:p>
        </p:txBody>
      </p:sp>
      <p:sp>
        <p:nvSpPr>
          <p:cNvPr id="14" name="圆角矩形 1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6" name="圆角矩形 15">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10" name="矩形 9"/>
          <p:cNvSpPr/>
          <p:nvPr/>
        </p:nvSpPr>
        <p:spPr>
          <a:xfrm>
            <a:off x="7645474" y="1076201"/>
            <a:ext cx="971079" cy="769417"/>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en-US"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变短</a:t>
            </a:r>
            <a:endParaRPr lang="zh-CN" altLang="zh-CN" sz="1100">
              <a:effectLst/>
              <a:latin typeface="Times New Roman" panose="02020603050405020304" pitchFamily="18" charset="0"/>
              <a:ea typeface="宋体" panose="02010600030101010101" pitchFamily="2" charset="-122"/>
            </a:endParaRPr>
          </a:p>
        </p:txBody>
      </p:sp>
      <p:grpSp>
        <p:nvGrpSpPr>
          <p:cNvPr id="19" name="组合 18"/>
          <p:cNvGrpSpPr/>
          <p:nvPr/>
        </p:nvGrpSpPr>
        <p:grpSpPr>
          <a:xfrm>
            <a:off x="0" y="3011427"/>
            <a:ext cx="11783838" cy="2434591"/>
            <a:chOff x="0" y="916630"/>
            <a:chExt cx="11783838" cy="2434591"/>
          </a:xfrm>
        </p:grpSpPr>
        <p:sp>
          <p:nvSpPr>
            <p:cNvPr id="20" name="矩形 19"/>
            <p:cNvSpPr/>
            <p:nvPr/>
          </p:nvSpPr>
          <p:spPr>
            <a:xfrm>
              <a:off x="389206" y="1401713"/>
              <a:ext cx="11394632" cy="194950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在不改变线圈电阻等其他条件的情况下，只将铁芯拔出后重做上述实验，线圈的自感系数减小，对电流减小的阻碍能力变弱，所以可观察到灯泡在断电后处于亮着的时间将变短。</a:t>
              </a:r>
              <a:endParaRPr lang="zh-CN" altLang="zh-CN" sz="2800" spc="-100">
                <a:effectLst/>
                <a:latin typeface="Times New Roman" panose="02020603050405020304" pitchFamily="18" charset="0"/>
                <a:ea typeface="宋体" panose="02010600030101010101" pitchFamily="2" charset="-122"/>
              </a:endParaRPr>
            </a:p>
          </p:txBody>
        </p:sp>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9" name="圆角矩形 2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8023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170384"/>
            <a:ext cx="11394632" cy="2062079"/>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黑吉辽</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某探究小组要测量电池的电动势和内阻。可利用的器材有：电压表、电阻丝、定值电阻</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阻值为</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、金属夹、刻度尺、开关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、导线若干。他们设计了如图所示的实验电路原理图。</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pic>
        <p:nvPicPr>
          <p:cNvPr id="17" name="image104.jpe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50229"/>
          <a:stretch/>
        </p:blipFill>
        <p:spPr bwMode="auto">
          <a:xfrm>
            <a:off x="9097366" y="2853730"/>
            <a:ext cx="2664296" cy="2469678"/>
          </a:xfrm>
          <a:prstGeom prst="rect">
            <a:avLst/>
          </a:prstGeom>
          <a:noFill/>
          <a:ln>
            <a:noFill/>
          </a:ln>
        </p:spPr>
      </p:pic>
      <p:sp>
        <p:nvSpPr>
          <p:cNvPr id="20" name="矩形 19"/>
          <p:cNvSpPr/>
          <p:nvPr/>
        </p:nvSpPr>
        <p:spPr>
          <a:xfrm>
            <a:off x="389206" y="2118163"/>
            <a:ext cx="8154272" cy="4001071"/>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实验步骤如下：</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将电阻丝拉直固定，按照图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连接电路，金属夹置于电阻丝的</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端；</a:t>
            </a:r>
            <a:r>
              <a:rPr lang="en-US" altLang="zh-CN" sz="2800">
                <a:latin typeface="Times New Roman" panose="02020603050405020304" pitchFamily="18" charset="0"/>
                <a:ea typeface="宋体" panose="02010600030101010101" pitchFamily="2" charset="-122"/>
              </a:rPr>
              <a:t>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，快速滑动金属夹至适当位置并记录电压表示数</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rPr>
              <a:t>，断开开关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，记录金属夹与</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端的距离</a:t>
            </a:r>
            <a:r>
              <a:rPr lang="en-US" altLang="zh-CN" sz="2800" i="1">
                <a:latin typeface="Times New Roman" panose="02020603050405020304" pitchFamily="18" charset="0"/>
                <a:ea typeface="宋体" panose="02010600030101010101" pitchFamily="2" charset="-122"/>
              </a:rPr>
              <a:t>L</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3" name="矩形 2"/>
          <p:cNvSpPr/>
          <p:nvPr/>
        </p:nvSpPr>
        <p:spPr>
          <a:xfrm>
            <a:off x="2844752" y="3501413"/>
            <a:ext cx="404278"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endParaRPr lang="zh-CN" altLang="en-US"/>
          </a:p>
        </p:txBody>
      </p:sp>
      <p:sp>
        <p:nvSpPr>
          <p:cNvPr id="18" name="圆角矩形 17">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163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0" name="矩形 19"/>
          <p:cNvSpPr/>
          <p:nvPr/>
        </p:nvSpPr>
        <p:spPr>
          <a:xfrm>
            <a:off x="389206" y="1369456"/>
            <a:ext cx="8154272"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多次重复步骤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，根据记录的若干组</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rPr>
              <a:t>的值，作出图</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中图线</a:t>
            </a:r>
            <a:r>
              <a:rPr lang="zh-CN" altLang="zh-CN" sz="2800">
                <a:latin typeface="Times New Roman" panose="02020603050405020304" pitchFamily="18" charset="0"/>
                <a:ea typeface="宋体" panose="02010600030101010101" pitchFamily="2" charset="-122"/>
                <a:cs typeface="宋体" panose="02010600030101010101" pitchFamily="2" charset="-122"/>
              </a:rPr>
              <a:t>Ⅰ</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按照图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将定值电阻接入电路，多次重复步骤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再根据记录的若干组</a:t>
            </a:r>
            <a:r>
              <a:rPr lang="en-US" altLang="zh-CN" sz="2800" i="1" spc="-100">
                <a:latin typeface="Times New Roman" panose="02020603050405020304" pitchFamily="18" charset="0"/>
                <a:ea typeface="宋体" panose="02010600030101010101" pitchFamily="2" charset="-122"/>
              </a:rPr>
              <a:t>U</a:t>
            </a:r>
            <a:r>
              <a:rPr lang="zh-CN" altLang="zh-CN" sz="2800" spc="-100">
                <a:latin typeface="Times New Roman" panose="02020603050405020304" pitchFamily="18" charset="0"/>
                <a:ea typeface="宋体" panose="02010600030101010101" pitchFamily="2" charset="-122"/>
              </a:rPr>
              <a:t>、</a:t>
            </a:r>
            <a:r>
              <a:rPr lang="en-US" altLang="zh-CN" sz="2800" i="1" spc="-100">
                <a:latin typeface="Times New Roman" panose="02020603050405020304" pitchFamily="18" charset="0"/>
                <a:ea typeface="宋体" panose="02010600030101010101" pitchFamily="2" charset="-122"/>
              </a:rPr>
              <a:t>L</a:t>
            </a:r>
            <a:r>
              <a:rPr lang="zh-CN" altLang="zh-CN" sz="2800" spc="-100">
                <a:latin typeface="Times New Roman" panose="02020603050405020304" pitchFamily="18" charset="0"/>
                <a:ea typeface="宋体" panose="02010600030101010101" pitchFamily="2" charset="-122"/>
              </a:rPr>
              <a:t>的值，作出图</a:t>
            </a:r>
            <a:r>
              <a:rPr lang="en-US" altLang="zh-CN" sz="2800" spc="-100">
                <a:latin typeface="Times New Roman" panose="02020603050405020304" pitchFamily="18" charset="0"/>
                <a:ea typeface="宋体" panose="02010600030101010101" pitchFamily="2" charset="-122"/>
              </a:rPr>
              <a:t>(c)</a:t>
            </a:r>
            <a:r>
              <a:rPr lang="zh-CN" altLang="zh-CN" sz="2800" spc="-100">
                <a:latin typeface="Times New Roman" panose="02020603050405020304" pitchFamily="18" charset="0"/>
                <a:ea typeface="宋体" panose="02010600030101010101" pitchFamily="2" charset="-122"/>
              </a:rPr>
              <a:t>中图线</a:t>
            </a:r>
            <a:r>
              <a:rPr lang="zh-CN" altLang="zh-CN" sz="2800" spc="-100">
                <a:latin typeface="Times New Roman" panose="02020603050405020304" pitchFamily="18" charset="0"/>
                <a:ea typeface="宋体" panose="02010600030101010101" pitchFamily="2" charset="-122"/>
                <a:cs typeface="宋体" panose="02010600030101010101" pitchFamily="2" charset="-122"/>
              </a:rPr>
              <a:t>Ⅱ</a:t>
            </a:r>
            <a:r>
              <a:rPr lang="zh-CN" altLang="zh-CN" sz="2800" spc="-100" smtClean="0">
                <a:latin typeface="Times New Roman" panose="02020603050405020304" pitchFamily="18" charset="0"/>
                <a:ea typeface="宋体" panose="02010600030101010101" pitchFamily="2" charset="-122"/>
              </a:rPr>
              <a:t>。</a:t>
            </a:r>
            <a:endParaRPr lang="zh-CN" altLang="zh-CN" sz="1100" spc="-100">
              <a:latin typeface="Times New Roman" panose="02020603050405020304" pitchFamily="18" charset="0"/>
              <a:ea typeface="宋体" panose="02010600030101010101" pitchFamily="2" charset="-122"/>
            </a:endParaRPr>
          </a:p>
        </p:txBody>
      </p:sp>
      <p:pic>
        <p:nvPicPr>
          <p:cNvPr id="18" name="image106.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1546" y="3185195"/>
            <a:ext cx="2458291" cy="2218387"/>
          </a:xfrm>
          <a:prstGeom prst="rect">
            <a:avLst/>
          </a:prstGeom>
          <a:noFill/>
          <a:ln>
            <a:noFill/>
          </a:ln>
        </p:spPr>
      </p:pic>
      <p:pic>
        <p:nvPicPr>
          <p:cNvPr id="21" name="image104.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229"/>
          <a:stretch/>
        </p:blipFill>
        <p:spPr bwMode="auto">
          <a:xfrm>
            <a:off x="8975526" y="549474"/>
            <a:ext cx="2664311" cy="2469678"/>
          </a:xfrm>
          <a:prstGeom prst="rect">
            <a:avLst/>
          </a:prstGeom>
          <a:noFill/>
          <a:ln>
            <a:noFill/>
          </a:ln>
        </p:spPr>
      </p:pic>
      <p:sp>
        <p:nvSpPr>
          <p:cNvPr id="16" name="圆角矩形 15">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7590222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17" name="组合 16"/>
          <p:cNvGrpSpPr/>
          <p:nvPr/>
        </p:nvGrpSpPr>
        <p:grpSpPr>
          <a:xfrm>
            <a:off x="0" y="837506"/>
            <a:ext cx="11783838" cy="1788260"/>
            <a:chOff x="0" y="916630"/>
            <a:chExt cx="11783838" cy="1788260"/>
          </a:xfrm>
        </p:grpSpPr>
        <p:sp>
          <p:nvSpPr>
            <p:cNvPr id="20" name="矩形 19"/>
            <p:cNvSpPr/>
            <p:nvPr/>
          </p:nvSpPr>
          <p:spPr>
            <a:xfrm>
              <a:off x="389206" y="1401713"/>
              <a:ext cx="11394632" cy="130317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为了保护电路，闭合开关前，金属夹置于电阻丝的最大阻值处，由题图可知，应该置于</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端。</a:t>
              </a:r>
              <a:endParaRPr lang="zh-CN" altLang="zh-CN" sz="2800" spc="-100">
                <a:effectLst/>
                <a:latin typeface="Times New Roman" panose="02020603050405020304" pitchFamily="18" charset="0"/>
                <a:ea typeface="宋体" panose="02010600030101010101" pitchFamily="2" charset="-122"/>
              </a:endParaRPr>
            </a:p>
          </p:txBody>
        </p:sp>
        <p:grpSp>
          <p:nvGrpSpPr>
            <p:cNvPr id="22" name="组合 21"/>
            <p:cNvGrpSpPr/>
            <p:nvPr/>
          </p:nvGrpSpPr>
          <p:grpSpPr>
            <a:xfrm>
              <a:off x="0" y="916630"/>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146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1" name="矩形 20"/>
          <p:cNvSpPr/>
          <p:nvPr/>
        </p:nvSpPr>
        <p:spPr>
          <a:xfrm>
            <a:off x="389206" y="1328563"/>
            <a:ext cx="11394632" cy="164658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由图线得出纵轴截距为</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，则待测电池</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endParaRPr lang="en-US" altLang="zh-CN" sz="10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电动势</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 name="矩形 2"/>
              <p:cNvSpPr/>
              <p:nvPr/>
            </p:nvSpPr>
            <p:spPr>
              <a:xfrm>
                <a:off x="2349435" y="2065710"/>
                <a:ext cx="448200" cy="703013"/>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𝑏</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3" name="矩形 2"/>
              <p:cNvSpPr>
                <a:spLocks noRot="1" noChangeAspect="1" noMove="1" noResize="1" noEditPoints="1" noAdjustHandles="1" noChangeArrowheads="1" noChangeShapeType="1" noTextEdit="1"/>
              </p:cNvSpPr>
              <p:nvPr/>
            </p:nvSpPr>
            <p:spPr>
              <a:xfrm>
                <a:off x="2349435" y="2065710"/>
                <a:ext cx="448200" cy="703013"/>
              </a:xfrm>
              <a:prstGeom prst="rect">
                <a:avLst/>
              </a:prstGeom>
              <a:blipFill rotWithShape="0">
                <a:blip r:embed="rId8"/>
                <a:stretch>
                  <a:fillRect/>
                </a:stretch>
              </a:blipFill>
            </p:spPr>
            <p:txBody>
              <a:bodyPr/>
              <a:lstStyle/>
              <a:p>
                <a:r>
                  <a:rPr lang="zh-CN" altLang="en-US">
                    <a:noFill/>
                  </a:rPr>
                  <a:t> </a:t>
                </a:r>
              </a:p>
            </p:txBody>
          </p:sp>
        </mc:Fallback>
      </mc:AlternateContent>
      <p:pic>
        <p:nvPicPr>
          <p:cNvPr id="29" name="image106.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1355423"/>
            <a:ext cx="2458291" cy="2218387"/>
          </a:xfrm>
          <a:prstGeom prst="rect">
            <a:avLst/>
          </a:prstGeom>
          <a:noFill/>
          <a:ln>
            <a:noFill/>
          </a:ln>
        </p:spPr>
      </p:pic>
      <p:sp>
        <p:nvSpPr>
          <p:cNvPr id="16" name="圆角矩形 15">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5394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17" name="组合 16"/>
          <p:cNvGrpSpPr/>
          <p:nvPr/>
        </p:nvGrpSpPr>
        <p:grpSpPr>
          <a:xfrm>
            <a:off x="0" y="467941"/>
            <a:ext cx="11783838" cy="5051826"/>
            <a:chOff x="0" y="916630"/>
            <a:chExt cx="11783838" cy="5051826"/>
          </a:xfrm>
        </p:grpSpPr>
        <mc:AlternateContent xmlns:mc="http://schemas.openxmlformats.org/markup-compatibility/2006" xmlns:a14="http://schemas.microsoft.com/office/drawing/2010/main">
          <mc:Choice Requires="a14">
            <p:sp>
              <p:nvSpPr>
                <p:cNvPr id="18" name="矩形 17"/>
                <p:cNvSpPr/>
                <p:nvPr/>
              </p:nvSpPr>
              <p:spPr>
                <a:xfrm>
                  <a:off x="389206" y="1396820"/>
                  <a:ext cx="11394632" cy="457163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对于电路图</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，根据闭合电路欧姆定律</a:t>
                  </a:r>
                  <a:r>
                    <a:rPr lang="zh-CN" altLang="zh-CN" sz="2800" smtClean="0">
                      <a:effectLst/>
                      <a:latin typeface="Times New Roman" panose="02020603050405020304" pitchFamily="18" charset="0"/>
                      <a:ea typeface="楷体" panose="02010609060101010101" pitchFamily="49" charset="-122"/>
                    </a:rPr>
                    <a:t>有</a:t>
                  </a:r>
                  <a:r>
                    <a:rPr lang="en-US" altLang="zh-CN" sz="2800" i="1" smtClean="0">
                      <a:effectLst/>
                      <a:latin typeface="Times New Roman" panose="02020603050405020304" pitchFamily="18" charset="0"/>
                      <a:ea typeface="宋体" panose="02010600030101010101" pitchFamily="2" charset="-122"/>
                    </a:rPr>
                    <a:t>U</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E</a:t>
                  </a:r>
                  <a:r>
                    <a:rPr lang="en-US" altLang="zh-CN" sz="2800" smtClean="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Ir</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设电阻丝的电阻率为</a:t>
                  </a:r>
                  <a:r>
                    <a:rPr lang="en-US" altLang="zh-CN" sz="2800" i="1">
                      <a:effectLst/>
                      <a:latin typeface="Times New Roman" panose="02020603050405020304" pitchFamily="18" charset="0"/>
                      <a:ea typeface="宋体" panose="02010600030101010101" pitchFamily="2" charset="-122"/>
                    </a:rPr>
                    <a:t>ρ</a:t>
                  </a:r>
                  <a:r>
                    <a:rPr lang="zh-CN" altLang="zh-CN" sz="2800">
                      <a:effectLst/>
                      <a:latin typeface="Times New Roman" panose="02020603050405020304" pitchFamily="18" charset="0"/>
                      <a:ea typeface="楷体" panose="02010609060101010101" pitchFamily="49" charset="-122"/>
                    </a:rPr>
                    <a:t>，横截面积为</a:t>
                  </a:r>
                  <a:r>
                    <a:rPr lang="en-US" altLang="zh-CN" sz="2800" i="1">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，结合欧姆定律和电阻定律有</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num>
                        <m:den>
                          <m:r>
                            <a:rPr lang="en-US" altLang="zh-CN" sz="2800" i="1">
                              <a:effectLst/>
                              <a:latin typeface="Cambria Math" panose="02040503050406030204" pitchFamily="18" charset="0"/>
                              <a:ea typeface="宋体" panose="02010600030101010101" pitchFamily="2" charset="-122"/>
                            </a:rPr>
                            <m:t>𝑅</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𝑆</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联立可得</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𝑈𝑆</m:t>
                          </m:r>
                        </m:num>
                        <m:den>
                          <m:r>
                            <a:rPr lang="en-US" altLang="zh-CN" sz="2800" i="1">
                              <a:effectLst/>
                              <a:latin typeface="Cambria Math" panose="02040503050406030204" pitchFamily="18" charset="0"/>
                              <a:ea typeface="宋体" panose="02010600030101010101" pitchFamily="2" charset="-122"/>
                            </a:rPr>
                            <m:t>𝜌</m:t>
                          </m:r>
                          <m:r>
                            <a:rPr lang="en-US" altLang="zh-CN" sz="2800" i="1">
                              <a:effectLst/>
                              <a:latin typeface="Cambria Math" panose="02040503050406030204" pitchFamily="18" charset="0"/>
                              <a:ea typeface="宋体" panose="02010600030101010101" pitchFamily="2" charset="-122"/>
                            </a:rPr>
                            <m:t>𝐿</m:t>
                          </m:r>
                        </m:den>
                      </m:f>
                    </m:oMath>
                  </a14:m>
                  <a:r>
                    <a:rPr lang="en-US" altLang="zh-CN" sz="2800" i="1">
                      <a:effectLst/>
                      <a:latin typeface="Times New Roman" panose="02020603050405020304" pitchFamily="18" charset="0"/>
                      <a:ea typeface="宋体" panose="02010600030101010101" pitchFamily="2" charset="-122"/>
                    </a:rPr>
                    <a:t>r</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整理可得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𝑈</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𝑆𝑟</m:t>
                          </m:r>
                        </m:num>
                        <m:den>
                          <m:r>
                            <a:rPr lang="en-US" altLang="zh-CN" sz="2800" i="1">
                              <a:effectLst/>
                              <a:latin typeface="Cambria Math" panose="02040503050406030204" pitchFamily="18" charset="0"/>
                              <a:ea typeface="宋体" panose="02010600030101010101" pitchFamily="2" charset="-122"/>
                            </a:rPr>
                            <m:t>𝐸</m:t>
                          </m:r>
                          <m:r>
                            <a:rPr lang="en-US" altLang="zh-CN" sz="2800" i="1">
                              <a:effectLst/>
                              <a:latin typeface="Cambria Math" panose="02040503050406030204" pitchFamily="18" charset="0"/>
                              <a:ea typeface="宋体" panose="02010600030101010101" pitchFamily="2" charset="-122"/>
                            </a:rPr>
                            <m:t>𝜌</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𝐿</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389206" y="1396820"/>
                  <a:ext cx="11394632" cy="4571636"/>
                </a:xfrm>
                <a:prstGeom prst="rect">
                  <a:avLst/>
                </a:prstGeom>
                <a:blipFill rotWithShape="0">
                  <a:blip r:embed="rId8"/>
                  <a:stretch>
                    <a:fillRect l="-1124" r="-482"/>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7543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17" name="组合 16"/>
          <p:cNvGrpSpPr/>
          <p:nvPr/>
        </p:nvGrpSpPr>
        <p:grpSpPr>
          <a:xfrm>
            <a:off x="0" y="239545"/>
            <a:ext cx="11783838" cy="5926553"/>
            <a:chOff x="0" y="916630"/>
            <a:chExt cx="11783838" cy="5926553"/>
          </a:xfrm>
        </p:grpSpPr>
        <mc:AlternateContent xmlns:mc="http://schemas.openxmlformats.org/markup-compatibility/2006" xmlns:a14="http://schemas.microsoft.com/office/drawing/2010/main">
          <mc:Choice Requires="a14">
            <p:sp>
              <p:nvSpPr>
                <p:cNvPr id="18" name="矩形 17"/>
                <p:cNvSpPr/>
                <p:nvPr/>
              </p:nvSpPr>
              <p:spPr>
                <a:xfrm>
                  <a:off x="389206" y="1396820"/>
                  <a:ext cx="11394632" cy="544636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对于电路图</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，根据闭合电路欧姆定律有</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结合欧姆定律和电阻定律有</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num>
                        <m:den>
                          <m:r>
                            <a:rPr lang="en-US" altLang="zh-CN" sz="2800" i="1">
                              <a:effectLst/>
                              <a:latin typeface="Cambria Math" panose="02040503050406030204" pitchFamily="18" charset="0"/>
                              <a:ea typeface="宋体" panose="02010600030101010101" pitchFamily="2" charset="-122"/>
                            </a:rPr>
                            <m:t>𝑅</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𝐿</m:t>
                          </m:r>
                        </m:num>
                        <m:den>
                          <m:r>
                            <a:rPr lang="en-US" altLang="zh-CN" sz="2800" i="1">
                              <a:effectLst/>
                              <a:latin typeface="Cambria Math" panose="02040503050406030204" pitchFamily="18" charset="0"/>
                              <a:ea typeface="宋体" panose="02010600030101010101" pitchFamily="2" charset="-122"/>
                            </a:rPr>
                            <m:t>𝑆</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联立后整理得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𝑈</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𝑆</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num>
                        <m:den>
                          <m:r>
                            <a:rPr lang="en-US" altLang="zh-CN" sz="2800" i="1">
                              <a:effectLst/>
                              <a:latin typeface="Cambria Math" panose="02040503050406030204" pitchFamily="18" charset="0"/>
                              <a:ea typeface="宋体" panose="02010600030101010101" pitchFamily="2" charset="-122"/>
                            </a:rPr>
                            <m:t>𝐸</m:t>
                          </m:r>
                          <m:r>
                            <a:rPr lang="en-US" altLang="zh-CN" sz="2800" i="1">
                              <a:effectLst/>
                              <a:latin typeface="Cambria Math" panose="02040503050406030204" pitchFamily="18" charset="0"/>
                              <a:ea typeface="宋体" panose="02010600030101010101" pitchFamily="2" charset="-122"/>
                            </a:rPr>
                            <m:t>𝜌</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𝐿</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可知图线的纵轴截距</a:t>
                  </a:r>
                  <a:r>
                    <a:rPr lang="en-US" altLang="zh-CN" sz="2800" i="1">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𝐸</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pP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𝑏</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389206" y="1396820"/>
                  <a:ext cx="11394632" cy="5446363"/>
                </a:xfrm>
                <a:prstGeom prst="rect">
                  <a:avLst/>
                </a:prstGeom>
                <a:blipFill rotWithShape="0">
                  <a:blip r:embed="rId8"/>
                  <a:stretch>
                    <a:fillRect l="-1124"/>
                  </a:stretch>
                </a:blipFill>
              </p:spPr>
              <p:txBody>
                <a:bodyPr/>
                <a:lstStyle/>
                <a:p>
                  <a:r>
                    <a:rPr lang="zh-CN" altLang="en-US">
                      <a:noFill/>
                    </a:rPr>
                    <a:t> </a:t>
                  </a:r>
                </a:p>
              </p:txBody>
            </p:sp>
          </mc:Fallback>
        </mc:AlternateContent>
        <p:grpSp>
          <p:nvGrpSpPr>
            <p:cNvPr id="20" name="组合 19"/>
            <p:cNvGrpSpPr/>
            <p:nvPr/>
          </p:nvGrpSpPr>
          <p:grpSpPr>
            <a:xfrm>
              <a:off x="0" y="916630"/>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0347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mc:AlternateContent xmlns:mc="http://schemas.openxmlformats.org/markup-compatibility/2006" xmlns:a14="http://schemas.microsoft.com/office/drawing/2010/main">
        <mc:Choice Requires="a14">
          <p:sp>
            <p:nvSpPr>
              <p:cNvPr id="3" name="矩形 2"/>
              <p:cNvSpPr/>
              <p:nvPr/>
            </p:nvSpPr>
            <p:spPr>
              <a:xfrm>
                <a:off x="425502" y="477466"/>
                <a:ext cx="11430344" cy="1977016"/>
              </a:xfrm>
              <a:prstGeom prst="rect">
                <a:avLst/>
              </a:prstGeom>
            </p:spPr>
            <p:txBody>
              <a:bodyPr wrap="square">
                <a:spAutoFit/>
              </a:bodyPr>
              <a:lstStyle/>
              <a:p>
                <a:pPr>
                  <a:lnSpc>
                    <a:spcPct val="150000"/>
                  </a:lnSpc>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由图线求得</a:t>
                </a:r>
                <a:r>
                  <a:rPr lang="zh-CN" altLang="zh-CN" sz="2800">
                    <a:effectLst/>
                    <a:latin typeface="宋体" panose="02010600030101010101" pitchFamily="2" charset="-122"/>
                    <a:ea typeface="宋体" panose="02010600030101010101" pitchFamily="2" charset="-122"/>
                    <a:cs typeface="宋体" panose="02010600030101010101" pitchFamily="2" charset="-122"/>
                  </a:rPr>
                  <a:t>Ⅰ</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a:effectLst/>
                    <a:latin typeface="宋体" panose="02010600030101010101" pitchFamily="2" charset="-122"/>
                    <a:ea typeface="宋体" panose="02010600030101010101" pitchFamily="2" charset="-122"/>
                    <a:cs typeface="宋体" panose="02010600030101010101" pitchFamily="2" charset="-122"/>
                  </a:rPr>
                  <a:t>Ⅱ</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的斜率分别为</a:t>
                </a: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，则待测电池的内阻</a:t>
                </a:r>
                <a:r>
                  <a:rPr lang="en-US" altLang="zh-CN" sz="2800" i="1">
                    <a:effectLst/>
                    <a:latin typeface="Times New Roman" panose="02020603050405020304" pitchFamily="18" charset="0"/>
                    <a:ea typeface="宋体" panose="02010600030101010101" pitchFamily="2" charset="-122"/>
                  </a:rPr>
                  <a:t>r</a:t>
                </a:r>
                <a:r>
                  <a:rPr lang="en-US" altLang="zh-CN" sz="2800" smtClean="0">
                    <a:effectLst/>
                    <a:latin typeface="Times New Roman" panose="02020603050405020304" pitchFamily="18" charset="0"/>
                    <a:ea typeface="宋体" panose="02010600030101010101" pitchFamily="2" charset="-122"/>
                  </a:rPr>
                  <a:t>=</a:t>
                </a:r>
              </a:p>
              <a:p>
                <a:pPr>
                  <a:lnSpc>
                    <a:spcPct val="150000"/>
                  </a:lnSpc>
                </a:pPr>
                <a:endParaRPr lang="en-US" altLang="zh-CN" sz="1000" u="sng" smtClean="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en-US"/>
              </a:p>
            </p:txBody>
          </p:sp>
        </mc:Choice>
        <mc:Fallback xmlns="">
          <p:sp>
            <p:nvSpPr>
              <p:cNvPr id="3" name="矩形 2"/>
              <p:cNvSpPr>
                <a:spLocks noRot="1" noChangeAspect="1" noMove="1" noResize="1" noEditPoints="1" noAdjustHandles="1" noChangeArrowheads="1" noChangeShapeType="1" noTextEdit="1"/>
              </p:cNvSpPr>
              <p:nvPr/>
            </p:nvSpPr>
            <p:spPr>
              <a:xfrm>
                <a:off x="425502" y="477466"/>
                <a:ext cx="11430344" cy="1977016"/>
              </a:xfrm>
              <a:prstGeom prst="rect">
                <a:avLst/>
              </a:prstGeom>
              <a:blipFill rotWithShape="0">
                <a:blip r:embed="rId8"/>
                <a:stretch>
                  <a:fillRect l="-1120" r="-640" b="-3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85081" y="1475765"/>
                <a:ext cx="801501" cy="704167"/>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𝑅</m:t>
                            </m:r>
                          </m:e>
                          <m:sub>
                            <m:r>
                              <a:rPr lang="zh-CN" altLang="en-US" sz="2800" i="0">
                                <a:solidFill>
                                  <a:srgbClr val="C00000"/>
                                </a:solidFill>
                                <a:latin typeface="Cambria Math" panose="02040503050406030204" pitchFamily="18" charset="0"/>
                              </a:rPr>
                              <m:t>0</m:t>
                            </m:r>
                          </m:sub>
                        </m:sSub>
                      </m:num>
                      <m:den>
                        <m:r>
                          <a:rPr lang="zh-CN" altLang="en-US" sz="2800" i="1">
                            <a:solidFill>
                              <a:srgbClr val="C00000"/>
                            </a:solidFill>
                            <a:latin typeface="Cambria Math" panose="02040503050406030204" pitchFamily="18" charset="0"/>
                          </a:rPr>
                          <m:t>𝑛</m:t>
                        </m:r>
                        <m:r>
                          <a:rPr lang="zh-CN" altLang="en-US" sz="2800" i="0">
                            <a:solidFill>
                              <a:srgbClr val="C00000"/>
                            </a:solidFill>
                            <a:latin typeface="Cambria Math" panose="02040503050406030204" pitchFamily="18" charset="0"/>
                          </a:rPr>
                          <m:t>−1</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685081" y="1475765"/>
                <a:ext cx="801501" cy="704167"/>
              </a:xfrm>
              <a:prstGeom prst="rect">
                <a:avLst/>
              </a:prstGeom>
              <a:blipFill rotWithShape="0">
                <a:blip r:embed="rId9"/>
                <a:stretch>
                  <a:fillRect/>
                </a:stretch>
              </a:blipFill>
            </p:spPr>
            <p:txBody>
              <a:bodyPr/>
              <a:lstStyle/>
              <a:p>
                <a:r>
                  <a:rPr lang="zh-CN" altLang="en-US">
                    <a:noFill/>
                  </a:rPr>
                  <a:t> </a:t>
                </a:r>
              </a:p>
            </p:txBody>
          </p:sp>
        </mc:Fallback>
      </mc:AlternateContent>
      <p:sp>
        <p:nvSpPr>
          <p:cNvPr id="10" name="圆角矩形 9">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1366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5418"/>
            <a:ext cx="11412000" cy="6656951"/>
          </a:xfrm>
          <a:prstGeom prst="rect">
            <a:avLst/>
          </a:prstGeom>
        </p:spPr>
        <p:txBody>
          <a:bodyPr>
            <a:spAutoFit/>
          </a:bodyPr>
          <a:lstStyle/>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四川卷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某学生实验小组要测量一段合金丝的电阻率。所用实验器材有：</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待测合金丝样品</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长度约</a:t>
            </a:r>
            <a:r>
              <a:rPr lang="en-US" altLang="zh-CN" sz="2800">
                <a:latin typeface="Times New Roman" panose="02020603050405020304" pitchFamily="18" charset="0"/>
                <a:ea typeface="宋体" panose="02010600030101010101" pitchFamily="2" charset="-122"/>
              </a:rPr>
              <a:t>1 m)</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螺旋测微器</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学生电源</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电动势</a:t>
            </a:r>
            <a:r>
              <a:rPr lang="en-US" altLang="zh-CN" sz="2800">
                <a:latin typeface="Times New Roman" panose="02020603050405020304" pitchFamily="18" charset="0"/>
                <a:ea typeface="宋体" panose="02010600030101010101" pitchFamily="2" charset="-122"/>
              </a:rPr>
              <a:t>0.4 V</a:t>
            </a:r>
            <a:r>
              <a:rPr lang="zh-CN" altLang="zh-CN" sz="2800">
                <a:latin typeface="Times New Roman" panose="02020603050405020304" pitchFamily="18" charset="0"/>
                <a:ea typeface="宋体" panose="02010600030101010101" pitchFamily="2" charset="-122"/>
              </a:rPr>
              <a:t>，内阻未知</a:t>
            </a:r>
            <a:r>
              <a:rPr lang="en-US" altLang="zh-CN" sz="2800">
                <a:latin typeface="Times New Roman" panose="02020603050405020304" pitchFamily="18" charset="0"/>
                <a:ea typeface="宋体" panose="02010600030101010101" pitchFamily="2" charset="-122"/>
              </a:rPr>
              <a:t>)</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米尺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 cm)</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滑动变阻器</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最大阻值</a:t>
            </a:r>
            <a:r>
              <a:rPr lang="en-US" altLang="zh-CN" sz="2800">
                <a:latin typeface="Times New Roman" panose="02020603050405020304" pitchFamily="18" charset="0"/>
                <a:ea typeface="宋体" panose="02010600030101010101" pitchFamily="2" charset="-122"/>
              </a:rPr>
              <a:t>20 Ω)</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电阻箱</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阻值范围</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999.9 Ω)</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30 mA</a:t>
            </a:r>
            <a:r>
              <a:rPr lang="zh-CN" altLang="zh-CN" sz="2800">
                <a:latin typeface="Times New Roman" panose="02020603050405020304" pitchFamily="18" charset="0"/>
                <a:ea typeface="宋体" panose="02010600030101010101" pitchFamily="2" charset="-122"/>
              </a:rPr>
              <a:t>，内阻较小</a:t>
            </a:r>
            <a:r>
              <a:rPr lang="en-US" altLang="zh-CN" sz="2800">
                <a:latin typeface="Times New Roman" panose="02020603050405020304" pitchFamily="18" charset="0"/>
                <a:ea typeface="宋体" panose="02010600030101010101" pitchFamily="2" charset="-122"/>
              </a:rPr>
              <a:t>)</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endParaRPr lang="zh-CN" altLang="zh-CN" sz="105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导线若干</a:t>
            </a:r>
            <a:endParaRPr lang="zh-CN" altLang="zh-CN" sz="1050">
              <a:effectLst/>
              <a:latin typeface="Times New Roman" panose="02020603050405020304" pitchFamily="18" charset="0"/>
              <a:ea typeface="宋体" panose="02010600030101010101" pitchFamily="2" charset="-122"/>
            </a:endParaRPr>
          </a:p>
        </p:txBody>
      </p:sp>
      <p:sp>
        <p:nvSpPr>
          <p:cNvPr id="4" name="剪去对角的矩形 3"/>
          <p:cNvSpPr/>
          <p:nvPr/>
        </p:nvSpPr>
        <p:spPr>
          <a:xfrm>
            <a:off x="0" y="259133"/>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sym typeface="+mn-ea"/>
              </a:rPr>
              <a:t>例</a:t>
            </a:r>
            <a:r>
              <a:rPr lang="en-US" altLang="zh-CN" dirty="0">
                <a:sym typeface="+mn-ea"/>
              </a:rPr>
              <a:t>1</a:t>
            </a:r>
            <a:endParaRPr lang="zh-CN" altLang="en-US" dirty="0">
              <a:sym typeface="+mn-ea"/>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3</a:t>
            </a:r>
            <a:endParaRPr kumimoji="1" lang="zh-CN" altLang="en-US" sz="1600" kern="0" dirty="0">
              <a:solidFill>
                <a:prstClr val="white"/>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41" name="组合 40"/>
          <p:cNvGrpSpPr/>
          <p:nvPr/>
        </p:nvGrpSpPr>
        <p:grpSpPr>
          <a:xfrm>
            <a:off x="0" y="646725"/>
            <a:ext cx="11801206" cy="4339578"/>
            <a:chOff x="0" y="916630"/>
            <a:chExt cx="11801206" cy="4339578"/>
          </a:xfrm>
        </p:grpSpPr>
        <mc:AlternateContent xmlns:mc="http://schemas.openxmlformats.org/markup-compatibility/2006" xmlns:a14="http://schemas.microsoft.com/office/drawing/2010/main">
          <mc:Choice Requires="a14">
            <p:sp>
              <p:nvSpPr>
                <p:cNvPr id="43" name="矩形 42"/>
                <p:cNvSpPr/>
                <p:nvPr/>
              </p:nvSpPr>
              <p:spPr>
                <a:xfrm>
                  <a:off x="389206" y="1213691"/>
                  <a:ext cx="11412000" cy="404251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由题意可知</a:t>
                  </a: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𝑆𝑟</m:t>
                          </m:r>
                        </m:num>
                        <m:den>
                          <m:r>
                            <a:rPr lang="en-US" altLang="zh-CN" sz="2800" i="1">
                              <a:effectLst/>
                              <a:latin typeface="Cambria Math" panose="02040503050406030204" pitchFamily="18" charset="0"/>
                              <a:ea typeface="宋体" panose="02010600030101010101" pitchFamily="2" charset="-122"/>
                            </a:rPr>
                            <m:t>𝐸</m:t>
                          </m:r>
                          <m:r>
                            <a:rPr lang="en-US" altLang="zh-CN" sz="2800" i="1">
                              <a:effectLst/>
                              <a:latin typeface="Cambria Math" panose="02040503050406030204" pitchFamily="18" charset="0"/>
                              <a:ea typeface="宋体" panose="02010600030101010101" pitchFamily="2" charset="-122"/>
                            </a:rPr>
                            <m:t>𝜌</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k</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𝑆</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num>
                        <m:den>
                          <m:r>
                            <a:rPr lang="en-US" altLang="zh-CN" sz="2800" i="1">
                              <a:effectLst/>
                              <a:latin typeface="Cambria Math" panose="02040503050406030204" pitchFamily="18" charset="0"/>
                              <a:ea typeface="宋体" panose="02010600030101010101" pitchFamily="2" charset="-122"/>
                            </a:rPr>
                            <m:t>𝐸</m:t>
                          </m:r>
                          <m:r>
                            <a:rPr lang="en-US" altLang="zh-CN" sz="2800" i="1">
                              <a:effectLst/>
                              <a:latin typeface="Cambria Math" panose="02040503050406030204" pitchFamily="18" charset="0"/>
                              <a:ea typeface="宋体" panose="02010600030101010101" pitchFamily="2" charset="-122"/>
                            </a:rPr>
                            <m:t>𝜌</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又</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𝑘</m:t>
                              </m:r>
                            </m:e>
                            <m:sub>
                              <m:r>
                                <a:rPr lang="en-US" altLang="zh-CN" sz="2800">
                                  <a:effectLst/>
                                  <a:latin typeface="Cambria Math" panose="02040503050406030204" pitchFamily="18" charset="0"/>
                                  <a:ea typeface="宋体" panose="02010600030101010101" pitchFamily="2" charset="-122"/>
                                </a:rPr>
                                <m:t>2</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𝑘</m:t>
                              </m:r>
                            </m:e>
                            <m:sub>
                              <m:r>
                                <a:rPr lang="en-US" altLang="zh-CN" sz="2800">
                                  <a:effectLst/>
                                  <a:latin typeface="Cambria Math" panose="02040503050406030204" pitchFamily="18" charset="0"/>
                                  <a:ea typeface="宋体" panose="02010600030101010101" pitchFamily="2" charset="-122"/>
                                </a:rPr>
                                <m:t>1</m:t>
                              </m:r>
                            </m:sub>
                          </m:sSub>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联立解得</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num>
                        <m:den>
                          <m:r>
                            <a:rPr lang="en-US" altLang="zh-CN" sz="2800" i="1">
                              <a:effectLst/>
                              <a:latin typeface="Cambria Math" panose="02040503050406030204" pitchFamily="18" charset="0"/>
                              <a:ea typeface="宋体" panose="02010600030101010101" pitchFamily="2" charset="-122"/>
                            </a:rPr>
                            <m:t>𝑛</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43" name="矩形 42"/>
                <p:cNvSpPr>
                  <a:spLocks noRot="1" noChangeAspect="1" noMove="1" noResize="1" noEditPoints="1" noAdjustHandles="1" noChangeArrowheads="1" noChangeShapeType="1" noTextEdit="1"/>
                </p:cNvSpPr>
                <p:nvPr/>
              </p:nvSpPr>
              <p:spPr>
                <a:xfrm>
                  <a:off x="389206" y="1213691"/>
                  <a:ext cx="11412000" cy="4042517"/>
                </a:xfrm>
                <a:prstGeom prst="rect">
                  <a:avLst/>
                </a:prstGeom>
                <a:blipFill rotWithShape="0">
                  <a:blip r:embed="rId8"/>
                  <a:stretch>
                    <a:fillRect l="-1122"/>
                  </a:stretch>
                </a:blipFill>
              </p:spPr>
              <p:txBody>
                <a:bodyPr/>
                <a:lstStyle/>
                <a:p>
                  <a:r>
                    <a:rPr lang="zh-CN" altLang="en-US">
                      <a:noFill/>
                    </a:rPr>
                    <a:t> </a:t>
                  </a:r>
                </a:p>
              </p:txBody>
            </p:sp>
          </mc:Fallback>
        </mc:AlternateContent>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3315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93052"/>
            <a:ext cx="11394632" cy="6217062"/>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4.</a:t>
            </a:r>
            <a:r>
              <a:rPr lang="en-US" altLang="zh-CN">
                <a:latin typeface="Times New Roman" panose="02020603050405020304" pitchFamily="18" charset="0"/>
                <a:ea typeface="楷体" panose="02010609060101010101" pitchFamily="49" charset="-122"/>
              </a:rPr>
              <a:t>(</a:t>
            </a:r>
            <a:r>
              <a:rPr lang="en-US" altLang="zh-CN">
                <a:latin typeface="Times New Roman" panose="02020603050405020304" pitchFamily="18" charset="0"/>
                <a:ea typeface="宋体" panose="02010600030101010101" pitchFamily="2" charset="-122"/>
              </a:rPr>
              <a:t>2025·</a:t>
            </a:r>
            <a:r>
              <a:rPr lang="zh-CN" altLang="zh-CN">
                <a:latin typeface="Times New Roman" panose="02020603050405020304" pitchFamily="18" charset="0"/>
                <a:ea typeface="楷体" panose="02010609060101010101" pitchFamily="49" charset="-122"/>
              </a:rPr>
              <a:t>陕晋宁青卷</a:t>
            </a:r>
            <a:r>
              <a:rPr lang="en-US" altLang="zh-CN">
                <a:latin typeface="Times New Roman" panose="02020603050405020304" pitchFamily="18" charset="0"/>
                <a:ea typeface="宋体" panose="02010600030101010101" pitchFamily="2" charset="-122"/>
              </a:rPr>
              <a:t>·12</a:t>
            </a:r>
            <a:r>
              <a:rPr lang="en-US" altLang="zh-CN">
                <a:latin typeface="Times New Roman" panose="02020603050405020304" pitchFamily="18" charset="0"/>
                <a:ea typeface="楷体" panose="02010609060101010101" pitchFamily="49" charset="-122"/>
              </a:rPr>
              <a:t>)</a:t>
            </a:r>
            <a:r>
              <a:rPr lang="zh-CN" altLang="zh-CN">
                <a:latin typeface="Times New Roman" panose="02020603050405020304" pitchFamily="18" charset="0"/>
                <a:ea typeface="宋体" panose="02010600030101010101" pitchFamily="2" charset="-122"/>
              </a:rPr>
              <a:t>常用的电压表和电流表都是由小量程的电流表</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rPr>
              <a:t>表头</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rPr>
              <a:t>改装而成的，与电源及相关元器件组装后可构成多功能、多量程的多用电表。</a:t>
            </a:r>
          </a:p>
          <a:p>
            <a:pPr>
              <a:lnSpc>
                <a:spcPct val="15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(1)</a:t>
            </a:r>
            <a:r>
              <a:rPr lang="zh-CN" altLang="zh-CN">
                <a:latin typeface="Times New Roman" panose="02020603050405020304" pitchFamily="18" charset="0"/>
                <a:ea typeface="宋体" panose="02010600030101010101" pitchFamily="2" charset="-122"/>
              </a:rPr>
              <a:t>某同学使用多用电表正确测量了一个</a:t>
            </a:r>
            <a:r>
              <a:rPr lang="en-US" altLang="zh-CN">
                <a:latin typeface="Times New Roman" panose="02020603050405020304" pitchFamily="18" charset="0"/>
                <a:ea typeface="宋体" panose="02010600030101010101" pitchFamily="2" charset="-122"/>
              </a:rPr>
              <a:t>15.0 Ω</a:t>
            </a:r>
            <a:r>
              <a:rPr lang="zh-CN" altLang="zh-CN">
                <a:latin typeface="Times New Roman" panose="02020603050405020304" pitchFamily="18" charset="0"/>
                <a:ea typeface="宋体" panose="02010600030101010101" pitchFamily="2" charset="-122"/>
              </a:rPr>
              <a:t>的电阻后，需要继续测量一个阻值大约是</a:t>
            </a:r>
            <a:r>
              <a:rPr lang="en-US" altLang="zh-CN">
                <a:latin typeface="Times New Roman" panose="02020603050405020304" pitchFamily="18" charset="0"/>
                <a:ea typeface="宋体" panose="02010600030101010101" pitchFamily="2" charset="-122"/>
              </a:rPr>
              <a:t>15 kΩ</a:t>
            </a:r>
            <a:r>
              <a:rPr lang="zh-CN" altLang="zh-CN">
                <a:latin typeface="Times New Roman" panose="02020603050405020304" pitchFamily="18" charset="0"/>
                <a:ea typeface="宋体" panose="02010600030101010101" pitchFamily="2" charset="-122"/>
              </a:rPr>
              <a:t>的电阻。在用红、黑表笔接触这个电阻两端之前，请选出以下必要的操作步骤并排序：</a:t>
            </a:r>
          </a:p>
          <a:p>
            <a:pPr>
              <a:lnSpc>
                <a:spcPct val="15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cs typeface="宋体" panose="02010600030101010101" pitchFamily="2" charset="-122"/>
              </a:rPr>
              <a:t>①</a:t>
            </a:r>
            <a:r>
              <a:rPr lang="zh-CN" altLang="zh-CN">
                <a:latin typeface="Times New Roman" panose="02020603050405020304" pitchFamily="18" charset="0"/>
                <a:ea typeface="宋体" panose="02010600030101010101" pitchFamily="2" charset="-122"/>
              </a:rPr>
              <a:t>把选择开关旋转到</a:t>
            </a:r>
            <a:r>
              <a:rPr lang="en-US" altLang="zh-CN">
                <a:latin typeface="宋体" panose="02010600030101010101" pitchFamily="2" charset="-122"/>
                <a:ea typeface="宋体" panose="02010600030101010101" pitchFamily="2" charset="-122"/>
              </a:rPr>
              <a:t>“×</a:t>
            </a:r>
            <a:r>
              <a:rPr lang="en-US" altLang="zh-CN">
                <a:latin typeface="Times New Roman" panose="02020603050405020304" pitchFamily="18" charset="0"/>
                <a:ea typeface="宋体" panose="02010600030101010101" pitchFamily="2" charset="-122"/>
              </a:rPr>
              <a:t>100</a:t>
            </a:r>
            <a:r>
              <a:rPr lang="en-US" altLang="zh-CN">
                <a:latin typeface="宋体" panose="02010600030101010101" pitchFamily="2" charset="-122"/>
                <a:ea typeface="宋体" panose="02010600030101010101" pitchFamily="2" charset="-122"/>
              </a:rPr>
              <a:t>”</a:t>
            </a:r>
            <a:r>
              <a:rPr lang="zh-CN" altLang="zh-CN">
                <a:latin typeface="Times New Roman" panose="02020603050405020304" pitchFamily="18" charset="0"/>
                <a:ea typeface="宋体" panose="02010600030101010101" pitchFamily="2" charset="-122"/>
              </a:rPr>
              <a:t>位置。</a:t>
            </a:r>
          </a:p>
          <a:p>
            <a:pPr>
              <a:lnSpc>
                <a:spcPct val="15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cs typeface="宋体" panose="02010600030101010101" pitchFamily="2" charset="-122"/>
              </a:rPr>
              <a:t>②</a:t>
            </a:r>
            <a:r>
              <a:rPr lang="zh-CN" altLang="zh-CN">
                <a:latin typeface="Times New Roman" panose="02020603050405020304" pitchFamily="18" charset="0"/>
                <a:ea typeface="宋体" panose="02010600030101010101" pitchFamily="2" charset="-122"/>
              </a:rPr>
              <a:t>把选择开关旋转到</a:t>
            </a:r>
            <a:r>
              <a:rPr lang="en-US" altLang="zh-CN">
                <a:latin typeface="宋体" panose="02010600030101010101" pitchFamily="2" charset="-122"/>
                <a:ea typeface="宋体" panose="02010600030101010101" pitchFamily="2" charset="-122"/>
              </a:rPr>
              <a:t>“×</a:t>
            </a:r>
            <a:r>
              <a:rPr lang="en-US" altLang="zh-CN">
                <a:latin typeface="Times New Roman" panose="02020603050405020304" pitchFamily="18" charset="0"/>
                <a:ea typeface="宋体" panose="02010600030101010101" pitchFamily="2" charset="-122"/>
              </a:rPr>
              <a:t>1 k</a:t>
            </a:r>
            <a:r>
              <a:rPr lang="en-US" altLang="zh-CN">
                <a:latin typeface="宋体" panose="02010600030101010101" pitchFamily="2" charset="-122"/>
                <a:ea typeface="宋体" panose="02010600030101010101" pitchFamily="2" charset="-122"/>
              </a:rPr>
              <a:t>”</a:t>
            </a:r>
            <a:r>
              <a:rPr lang="zh-CN" altLang="zh-CN">
                <a:latin typeface="Times New Roman" panose="02020603050405020304" pitchFamily="18" charset="0"/>
                <a:ea typeface="宋体" panose="02010600030101010101" pitchFamily="2" charset="-122"/>
              </a:rPr>
              <a:t>位置。</a:t>
            </a:r>
          </a:p>
          <a:p>
            <a:pPr>
              <a:lnSpc>
                <a:spcPct val="15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cs typeface="宋体" panose="02010600030101010101" pitchFamily="2" charset="-122"/>
              </a:rPr>
              <a:t>③</a:t>
            </a:r>
            <a:r>
              <a:rPr lang="zh-CN" altLang="zh-CN">
                <a:latin typeface="Times New Roman" panose="02020603050405020304" pitchFamily="18" charset="0"/>
                <a:ea typeface="宋体" panose="02010600030101010101" pitchFamily="2" charset="-122"/>
              </a:rPr>
              <a:t>将红表笔和黑表笔接触。</a:t>
            </a:r>
          </a:p>
          <a:p>
            <a:pPr>
              <a:lnSpc>
                <a:spcPct val="15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cs typeface="宋体" panose="02010600030101010101" pitchFamily="2" charset="-122"/>
              </a:rPr>
              <a:t>④</a:t>
            </a:r>
            <a:r>
              <a:rPr lang="zh-CN" altLang="zh-CN">
                <a:latin typeface="Times New Roman" panose="02020603050405020304" pitchFamily="18" charset="0"/>
                <a:ea typeface="宋体" panose="02010600030101010101" pitchFamily="2" charset="-122"/>
              </a:rPr>
              <a:t>调节欧姆调零旋钮使指针指向欧姆零点。</a:t>
            </a:r>
          </a:p>
          <a:p>
            <a:pPr>
              <a:lnSpc>
                <a:spcPct val="150000"/>
              </a:lnSpc>
              <a:spcAft>
                <a:spcPts val="0"/>
              </a:spcAft>
              <a:tabLst>
                <a:tab pos="2340610" algn="l"/>
                <a:tab pos="2790825" algn="l"/>
                <a:tab pos="4231005" algn="l"/>
              </a:tabLst>
            </a:pPr>
            <a:r>
              <a:rPr lang="zh-CN" altLang="zh-CN">
                <a:latin typeface="Times New Roman" panose="02020603050405020304" pitchFamily="18" charset="0"/>
                <a:ea typeface="宋体" panose="02010600030101010101" pitchFamily="2" charset="-122"/>
              </a:rPr>
              <a:t>下列选项中正确的是</a:t>
            </a:r>
            <a:r>
              <a:rPr lang="zh-CN" altLang="zh-CN" u="sng">
                <a:latin typeface="Times New Roman" panose="02020603050405020304" pitchFamily="18" charset="0"/>
                <a:ea typeface="宋体" panose="02010600030101010101" pitchFamily="2" charset="-122"/>
              </a:rPr>
              <a:t>　　　</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rPr>
              <a:t>单选，填正确答案标号</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endParaRPr lang="zh-CN" altLang="zh-CN">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a:latin typeface="Times New Roman" panose="02020603050405020304" pitchFamily="18" charset="0"/>
                <a:ea typeface="宋体" panose="02010600030101010101" pitchFamily="2" charset="-122"/>
              </a:rPr>
              <a:t>A.</a:t>
            </a:r>
            <a:r>
              <a:rPr lang="zh-CN" altLang="zh-CN">
                <a:latin typeface="Times New Roman" panose="02020603050405020304" pitchFamily="18" charset="0"/>
                <a:ea typeface="宋体" panose="02010600030101010101" pitchFamily="2" charset="-122"/>
                <a:cs typeface="宋体" panose="02010600030101010101" pitchFamily="2" charset="-122"/>
              </a:rPr>
              <a:t>①③④</a:t>
            </a:r>
            <a:r>
              <a:rPr lang="en-US" altLang="zh-CN">
                <a:latin typeface="Times New Roman" panose="02020603050405020304" pitchFamily="18" charset="0"/>
                <a:ea typeface="宋体" panose="02010600030101010101" pitchFamily="2" charset="-122"/>
              </a:rPr>
              <a:t>	B.</a:t>
            </a:r>
            <a:r>
              <a:rPr lang="zh-CN" altLang="zh-CN">
                <a:latin typeface="Times New Roman" panose="02020603050405020304" pitchFamily="18" charset="0"/>
                <a:ea typeface="宋体" panose="02010600030101010101" pitchFamily="2" charset="-122"/>
                <a:cs typeface="宋体" panose="02010600030101010101" pitchFamily="2" charset="-122"/>
              </a:rPr>
              <a:t>②③</a:t>
            </a:r>
            <a:r>
              <a:rPr lang="zh-CN" altLang="zh-CN" smtClean="0">
                <a:latin typeface="Times New Roman" panose="02020603050405020304" pitchFamily="18" charset="0"/>
                <a:ea typeface="宋体" panose="02010600030101010101" pitchFamily="2" charset="-122"/>
                <a:cs typeface="宋体" panose="02010600030101010101" pitchFamily="2" charset="-122"/>
              </a:rPr>
              <a:t>④</a:t>
            </a:r>
            <a:r>
              <a:rPr lang="en-US" altLang="zh-CN" smtClean="0">
                <a:latin typeface="Times New Roman" panose="02020603050405020304" pitchFamily="18" charset="0"/>
                <a:ea typeface="宋体" panose="02010600030101010101" pitchFamily="2" charset="-122"/>
              </a:rPr>
              <a:t>             C</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cs typeface="宋体" panose="02010600030101010101" pitchFamily="2" charset="-122"/>
              </a:rPr>
              <a:t>②④③</a:t>
            </a:r>
            <a:r>
              <a:rPr lang="en-US" altLang="zh-CN">
                <a:latin typeface="Times New Roman" panose="02020603050405020304" pitchFamily="18" charset="0"/>
                <a:ea typeface="宋体" panose="02010600030101010101" pitchFamily="2" charset="-122"/>
              </a:rPr>
              <a:t>	</a:t>
            </a:r>
            <a:r>
              <a:rPr lang="en-US" altLang="zh-CN" smtClean="0">
                <a:latin typeface="Times New Roman" panose="02020603050405020304" pitchFamily="18" charset="0"/>
                <a:ea typeface="宋体" panose="02010600030101010101" pitchFamily="2" charset="-122"/>
              </a:rPr>
              <a:t>         D</a:t>
            </a:r>
            <a:r>
              <a:rPr lang="en-US" altLang="zh-CN">
                <a:latin typeface="Times New Roman" panose="02020603050405020304" pitchFamily="18" charset="0"/>
                <a:ea typeface="宋体" panose="02010600030101010101" pitchFamily="2" charset="-122"/>
              </a:rPr>
              <a:t>.</a:t>
            </a:r>
            <a:r>
              <a:rPr lang="zh-CN" altLang="zh-CN">
                <a:latin typeface="Times New Roman" panose="02020603050405020304" pitchFamily="18" charset="0"/>
                <a:ea typeface="宋体" panose="02010600030101010101" pitchFamily="2" charset="-122"/>
                <a:cs typeface="宋体" panose="02010600030101010101" pitchFamily="2" charset="-122"/>
              </a:rPr>
              <a:t>①④③</a:t>
            </a:r>
            <a:endParaRPr lang="zh-CN" altLang="zh-CN">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3512443" y="5128369"/>
            <a:ext cx="389850" cy="461665"/>
          </a:xfrm>
          <a:prstGeom prst="rect">
            <a:avLst/>
          </a:prstGeom>
        </p:spPr>
        <p:txBody>
          <a:bodyPr wrap="none">
            <a:spAutoFit/>
          </a:bodyPr>
          <a:lstStyle/>
          <a:p>
            <a:r>
              <a:rPr lang="en-US" altLang="zh-CN">
                <a:solidFill>
                  <a:srgbClr val="C00000"/>
                </a:solidFill>
                <a:latin typeface="Times New Roman" panose="02020603050405020304" pitchFamily="18" charset="0"/>
                <a:ea typeface="宋体" panose="02010600030101010101" pitchFamily="2" charset="-122"/>
              </a:rPr>
              <a:t>B</a:t>
            </a:r>
            <a:endParaRPr lang="zh-CN" altLang="en-US"/>
          </a:p>
        </p:txBody>
      </p:sp>
      <p:sp>
        <p:nvSpPr>
          <p:cNvPr id="10" name="圆角矩形 9">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564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41" name="组合 40"/>
          <p:cNvGrpSpPr/>
          <p:nvPr/>
        </p:nvGrpSpPr>
        <p:grpSpPr>
          <a:xfrm>
            <a:off x="0" y="1272596"/>
            <a:ext cx="11801206" cy="2434591"/>
            <a:chOff x="0" y="916630"/>
            <a:chExt cx="11801206" cy="2434591"/>
          </a:xfrm>
        </p:grpSpPr>
        <p:sp>
          <p:nvSpPr>
            <p:cNvPr id="43" name="矩形 42"/>
            <p:cNvSpPr/>
            <p:nvPr/>
          </p:nvSpPr>
          <p:spPr>
            <a:xfrm>
              <a:off x="389206" y="1401713"/>
              <a:ext cx="11412000" cy="194950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要测量阻值约为</a:t>
              </a:r>
              <a:r>
                <a:rPr lang="en-US" altLang="zh-CN" sz="2800">
                  <a:latin typeface="Times New Roman" panose="02020603050405020304" pitchFamily="18" charset="0"/>
                  <a:ea typeface="宋体" panose="02010600030101010101" pitchFamily="2" charset="-122"/>
                </a:rPr>
                <a:t>15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kΩ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的电阻，需要选择电阻</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k</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挡。把选择开关旋转到</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k</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位置后，将红表笔和黑表笔短接，然后调节欧姆调零旋钮使指针指向欧姆零点。故选</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44" name="组合 43"/>
            <p:cNvGrpSpPr/>
            <p:nvPr/>
          </p:nvGrpSpPr>
          <p:grpSpPr>
            <a:xfrm>
              <a:off x="0" y="916630"/>
              <a:ext cx="1439863" cy="424932"/>
              <a:chOff x="51643" y="755060"/>
              <a:chExt cx="1439863" cy="424932"/>
            </a:xfrm>
          </p:grpSpPr>
          <p:sp>
            <p:nvSpPr>
              <p:cNvPr id="45" name="矩形 4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4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7" name="组合 65"/>
              <p:cNvGrpSpPr>
                <a:grpSpLocks/>
              </p:cNvGrpSpPr>
              <p:nvPr/>
            </p:nvGrpSpPr>
            <p:grpSpPr bwMode="auto">
              <a:xfrm>
                <a:off x="1224676" y="886173"/>
                <a:ext cx="162478" cy="162211"/>
                <a:chOff x="3104" y="165"/>
                <a:chExt cx="276" cy="275"/>
              </a:xfrm>
            </p:grpSpPr>
            <p:cxnSp>
              <p:nvCxnSpPr>
                <p:cNvPr id="48" name="直接连接符 4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7" name="圆角矩形 16">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8" name="圆角矩形 1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20" name="圆角矩形 1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776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477466"/>
            <a:ext cx="11394632" cy="141574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若将一个内阻为</a:t>
            </a:r>
            <a:r>
              <a:rPr lang="en-US" altLang="zh-CN" sz="2800">
                <a:latin typeface="Times New Roman" panose="02020603050405020304" pitchFamily="18" charset="0"/>
                <a:ea typeface="宋体" panose="02010600030101010101" pitchFamily="2" charset="-122"/>
              </a:rPr>
              <a:t>20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、满偏电流为</a:t>
            </a:r>
            <a:r>
              <a:rPr lang="en-US" altLang="zh-CN" sz="2800">
                <a:latin typeface="Times New Roman" panose="02020603050405020304" pitchFamily="18" charset="0"/>
                <a:ea typeface="宋体" panose="02010600030101010101" pitchFamily="2" charset="-122"/>
              </a:rPr>
              <a:t>1 mA</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的表头改装为量程</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2 V</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的电压表，需要</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串联</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并联</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一个</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的电阻。</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2517589" y="1188021"/>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串联</a:t>
            </a:r>
            <a:endParaRPr lang="zh-CN" altLang="en-US"/>
          </a:p>
        </p:txBody>
      </p:sp>
      <p:sp>
        <p:nvSpPr>
          <p:cNvPr id="18" name="矩形 17"/>
          <p:cNvSpPr/>
          <p:nvPr/>
        </p:nvSpPr>
        <p:spPr>
          <a:xfrm>
            <a:off x="8380412" y="1216596"/>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1 980</a:t>
            </a:r>
            <a:endParaRPr lang="zh-CN" altLang="en-US"/>
          </a:p>
        </p:txBody>
      </p:sp>
      <p:grpSp>
        <p:nvGrpSpPr>
          <p:cNvPr id="22" name="组合 21"/>
          <p:cNvGrpSpPr/>
          <p:nvPr/>
        </p:nvGrpSpPr>
        <p:grpSpPr>
          <a:xfrm>
            <a:off x="0" y="2133650"/>
            <a:ext cx="11801206" cy="2249925"/>
            <a:chOff x="0" y="916630"/>
            <a:chExt cx="11801206" cy="2249925"/>
          </a:xfrm>
        </p:grpSpPr>
        <mc:AlternateContent xmlns:mc="http://schemas.openxmlformats.org/markup-compatibility/2006" xmlns:a14="http://schemas.microsoft.com/office/drawing/2010/main">
          <mc:Choice Requires="a14">
            <p:sp>
              <p:nvSpPr>
                <p:cNvPr id="23" name="矩形 22"/>
                <p:cNvSpPr/>
                <p:nvPr/>
              </p:nvSpPr>
              <p:spPr>
                <a:xfrm>
                  <a:off x="389206" y="1401713"/>
                  <a:ext cx="11412000" cy="1764842"/>
                </a:xfrm>
                <a:prstGeom prst="rect">
                  <a:avLst/>
                </a:prstGeom>
              </p:spPr>
              <p:txBody>
                <a:bodyPr wrap="square">
                  <a:spAutoFit/>
                </a:bodyPr>
                <a:lstStyle/>
                <a:p>
                  <a:pPr>
                    <a:lnSpc>
                      <a:spcPct val="13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将表头改装为电压表需要串联一个电阻，串联电阻的阻值为</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g</m:t>
                              </m:r>
                            </m:sub>
                          </m:sSub>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e>
                            <m: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p>
                          </m:sSup>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Ω-20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980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3" name="矩形 22"/>
                <p:cNvSpPr>
                  <a:spLocks noRot="1" noChangeAspect="1" noMove="1" noResize="1" noEditPoints="1" noAdjustHandles="1" noChangeArrowheads="1" noChangeShapeType="1" noTextEdit="1"/>
                </p:cNvSpPr>
                <p:nvPr/>
              </p:nvSpPr>
              <p:spPr>
                <a:xfrm>
                  <a:off x="389206" y="1401713"/>
                  <a:ext cx="11412000" cy="1764842"/>
                </a:xfrm>
                <a:prstGeom prst="rect">
                  <a:avLst/>
                </a:prstGeom>
                <a:blipFill rotWithShape="0">
                  <a:blip r:embed="rId8"/>
                  <a:stretch>
                    <a:fillRect l="-1122" b="-3460"/>
                  </a:stretch>
                </a:blipFill>
              </p:spPr>
              <p:txBody>
                <a:bodyPr/>
                <a:lstStyle/>
                <a:p>
                  <a:r>
                    <a:rPr lang="zh-CN" altLang="en-US">
                      <a:noFill/>
                    </a:rPr>
                    <a:t> </a:t>
                  </a:r>
                </a:p>
              </p:txBody>
            </p:sp>
          </mc:Fallback>
        </mc:AlternateContent>
        <p:grpSp>
          <p:nvGrpSpPr>
            <p:cNvPr id="24" name="组合 23"/>
            <p:cNvGrpSpPr/>
            <p:nvPr/>
          </p:nvGrpSpPr>
          <p:grpSpPr>
            <a:xfrm>
              <a:off x="0" y="916630"/>
              <a:ext cx="1439863" cy="424932"/>
              <a:chOff x="51643" y="755060"/>
              <a:chExt cx="1439863" cy="424932"/>
            </a:xfrm>
          </p:grpSpPr>
          <p:sp>
            <p:nvSpPr>
              <p:cNvPr id="25" name="矩形 2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1" name="圆角矩形 2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6316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矩形 15"/>
          <p:cNvSpPr/>
          <p:nvPr/>
        </p:nvSpPr>
        <p:spPr>
          <a:xfrm>
            <a:off x="389206" y="189434"/>
            <a:ext cx="8010256"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如图，某同学为探究由一个直流电源</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、一个电容器</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、一个电阻</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及一个电阻</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A</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组成的串联电路中各元器件的位置，利用改装好的电压表分别测量各接线柱之间的电压，测得数据如表：</a:t>
            </a:r>
            <a:endParaRPr lang="zh-CN" altLang="zh-CN" sz="1100">
              <a:latin typeface="Times New Roman" panose="02020603050405020304" pitchFamily="18" charset="0"/>
              <a:ea typeface="宋体" panose="02010600030101010101" pitchFamily="2" charset="-122"/>
            </a:endParaRPr>
          </a:p>
        </p:txBody>
      </p:sp>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sp>
        <p:nvSpPr>
          <p:cNvPr id="3" name="矩形 2"/>
          <p:cNvSpPr/>
          <p:nvPr/>
        </p:nvSpPr>
        <p:spPr>
          <a:xfrm>
            <a:off x="6752803" y="4331659"/>
            <a:ext cx="902811"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a:solidFill>
                  <a:srgbClr val="C00000"/>
                </a:solidFill>
                <a:latin typeface="Times New Roman" panose="02020603050405020304" pitchFamily="18" charset="0"/>
                <a:ea typeface="宋体" panose="02010600030101010101" pitchFamily="2" charset="-122"/>
              </a:rPr>
              <a:t>3</a:t>
            </a:r>
            <a:endParaRPr lang="zh-CN" altLang="en-US"/>
          </a:p>
        </p:txBody>
      </p:sp>
      <p:pic>
        <p:nvPicPr>
          <p:cNvPr id="21" name="image107.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7835" y="232801"/>
            <a:ext cx="2279939" cy="2279939"/>
          </a:xfrm>
          <a:prstGeom prst="rect">
            <a:avLst/>
          </a:prstGeom>
          <a:noFill/>
          <a:ln>
            <a:noFill/>
          </a:ln>
        </p:spPr>
      </p:pic>
      <p:sp>
        <p:nvSpPr>
          <p:cNvPr id="31" name="矩形 30"/>
          <p:cNvSpPr/>
          <p:nvPr/>
        </p:nvSpPr>
        <p:spPr>
          <a:xfrm>
            <a:off x="389206" y="4236740"/>
            <a:ext cx="11322624"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根据以上数据可判断，直流电源</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处于</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之间，电容器</a:t>
            </a:r>
            <a:r>
              <a:rPr lang="en-US" altLang="zh-CN" sz="2800" i="1">
                <a:latin typeface="Times New Roman" panose="02020603050405020304" pitchFamily="18" charset="0"/>
                <a:ea typeface="宋体" panose="02010600030101010101" pitchFamily="2" charset="-122"/>
              </a:rPr>
              <a:t>C</a:t>
            </a:r>
            <a:r>
              <a:rPr lang="zh-CN" altLang="zh-CN" sz="2800" smtClean="0">
                <a:latin typeface="Times New Roman" panose="02020603050405020304" pitchFamily="18" charset="0"/>
                <a:ea typeface="宋体" panose="02010600030101010101" pitchFamily="2" charset="-122"/>
              </a:rPr>
              <a:t>处于</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之间，电阻</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处于</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之间</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3</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graphicFrame>
        <p:nvGraphicFramePr>
          <p:cNvPr id="32" name="表格 31"/>
          <p:cNvGraphicFramePr>
            <a:graphicFrameLocks noGrp="1"/>
          </p:cNvGraphicFramePr>
          <p:nvPr>
            <p:extLst>
              <p:ext uri="{D42A27DB-BD31-4B8C-83A1-F6EECF244321}">
                <p14:modId xmlns:p14="http://schemas.microsoft.com/office/powerpoint/2010/main" val="1557742625"/>
              </p:ext>
            </p:extLst>
          </p:nvPr>
        </p:nvGraphicFramePr>
        <p:xfrm>
          <a:off x="594026" y="2854411"/>
          <a:ext cx="11178132" cy="1382808"/>
        </p:xfrm>
        <a:graphic>
          <a:graphicData uri="http://schemas.openxmlformats.org/drawingml/2006/table">
            <a:tbl>
              <a:tblPr firstRow="1" firstCol="1" bandRow="1"/>
              <a:tblGrid>
                <a:gridCol w="1596876"/>
                <a:gridCol w="1596876"/>
                <a:gridCol w="1596876"/>
                <a:gridCol w="1596876"/>
                <a:gridCol w="1596876"/>
                <a:gridCol w="1596876"/>
                <a:gridCol w="1596876"/>
              </a:tblGrid>
              <a:tr h="582627">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接线柱</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2</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3</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4</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4</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4</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和</a:t>
                      </a:r>
                      <a:r>
                        <a:rPr lang="en-US" sz="2800">
                          <a:effectLst/>
                          <a:latin typeface="Times New Roman" panose="02020603050405020304" pitchFamily="18" charset="0"/>
                          <a:ea typeface="宋体" panose="02010600030101010101" pitchFamily="2" charset="-122"/>
                        </a:rPr>
                        <a:t>3</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518">
                <a:tc>
                  <a:txBody>
                    <a:bodyPr/>
                    <a:lstStyle/>
                    <a:p>
                      <a:pPr algn="ctr">
                        <a:lnSpc>
                          <a:spcPct val="150000"/>
                        </a:lnSpc>
                        <a:spcAft>
                          <a:spcPts val="0"/>
                        </a:spcAft>
                        <a:tabLst>
                          <a:tab pos="2340610" algn="l"/>
                          <a:tab pos="2790825" algn="l"/>
                          <a:tab pos="4231005" algn="l"/>
                        </a:tabLst>
                      </a:pPr>
                      <a:r>
                        <a:rPr lang="en-US" sz="2800" i="1">
                          <a:effectLst/>
                          <a:latin typeface="Times New Roman" panose="02020603050405020304" pitchFamily="18" charset="0"/>
                          <a:ea typeface="宋体" panose="02010600030101010101" pitchFamily="2" charset="-122"/>
                        </a:rPr>
                        <a:t>U/</a:t>
                      </a:r>
                      <a:r>
                        <a:rPr lang="en-US" sz="2800">
                          <a:effectLst/>
                          <a:latin typeface="Times New Roman" panose="02020603050405020304" pitchFamily="18" charset="0"/>
                          <a:ea typeface="宋体" panose="02010600030101010101" pitchFamily="2" charset="-122"/>
                        </a:rPr>
                        <a:t>V</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1.53</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0.56</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1.05</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0.66</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矩形 32"/>
          <p:cNvSpPr/>
          <p:nvPr/>
        </p:nvSpPr>
        <p:spPr>
          <a:xfrm>
            <a:off x="603548" y="4970423"/>
            <a:ext cx="902811"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a:solidFill>
                  <a:srgbClr val="C00000"/>
                </a:solidFill>
                <a:latin typeface="Times New Roman" panose="02020603050405020304" pitchFamily="18" charset="0"/>
                <a:ea typeface="宋体" panose="02010600030101010101" pitchFamily="2" charset="-122"/>
              </a:rPr>
              <a:t>4</a:t>
            </a:r>
            <a:endParaRPr lang="zh-CN" altLang="en-US"/>
          </a:p>
        </p:txBody>
      </p:sp>
      <p:sp>
        <p:nvSpPr>
          <p:cNvPr id="34" name="矩形 33"/>
          <p:cNvSpPr/>
          <p:nvPr/>
        </p:nvSpPr>
        <p:spPr>
          <a:xfrm>
            <a:off x="4511030" y="4970423"/>
            <a:ext cx="902811"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a:t>
            </a:r>
            <a:r>
              <a:rPr lang="zh-CN" altLang="en-US" sz="2800">
                <a:solidFill>
                  <a:srgbClr val="C00000"/>
                </a:solidFill>
                <a:latin typeface="Times New Roman" panose="02020603050405020304" pitchFamily="18" charset="0"/>
                <a:ea typeface="宋体" panose="02010600030101010101" pitchFamily="2" charset="-122"/>
              </a:rPr>
              <a:t>和</a:t>
            </a:r>
            <a:r>
              <a:rPr lang="en-US" altLang="zh-CN" sz="2800">
                <a:solidFill>
                  <a:srgbClr val="C00000"/>
                </a:solidFill>
                <a:latin typeface="Times New Roman" panose="02020603050405020304" pitchFamily="18" charset="0"/>
                <a:ea typeface="宋体" panose="02010600030101010101" pitchFamily="2" charset="-122"/>
              </a:rPr>
              <a:t>2</a:t>
            </a:r>
            <a:endParaRPr lang="zh-CN" altLang="en-US"/>
          </a:p>
        </p:txBody>
      </p:sp>
      <p:sp>
        <p:nvSpPr>
          <p:cNvPr id="17" name="圆角矩形 16">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9567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1" name="圆角矩形 1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2" name="圆角矩形 1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13" name="圆角矩形 1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14" name="圆角矩形 13">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prstClr val="white"/>
                </a:solidFill>
                <a:ea typeface="微软雅黑" panose="020B0503020204020204" charset="-122"/>
              </a:rPr>
              <a:t>4</a:t>
            </a:r>
            <a:endParaRPr kumimoji="1" lang="zh-CN" altLang="en-US" sz="1600" kern="0" dirty="0">
              <a:solidFill>
                <a:prstClr val="white"/>
              </a:solidFill>
              <a:ea typeface="微软雅黑" panose="020B0503020204020204" charset="-122"/>
            </a:endParaRPr>
          </a:p>
        </p:txBody>
      </p:sp>
      <p:sp>
        <p:nvSpPr>
          <p:cNvPr id="15" name="圆角矩形 1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a:solidFill>
                  <a:prstClr val="white">
                    <a:lumMod val="50000"/>
                  </a:prstClr>
                </a:solidFill>
                <a:ea typeface="微软雅黑" panose="020B0503020204020204" charset="-122"/>
              </a:rPr>
              <a:t>5</a:t>
            </a:r>
            <a:endParaRPr kumimoji="1" lang="zh-CN" altLang="en-US" sz="1600" kern="0" dirty="0">
              <a:solidFill>
                <a:prstClr val="white">
                  <a:lumMod val="50000"/>
                </a:prstClr>
              </a:solidFill>
              <a:ea typeface="微软雅黑" panose="020B0503020204020204" charset="-122"/>
            </a:endParaRPr>
          </a:p>
        </p:txBody>
      </p:sp>
      <p:grpSp>
        <p:nvGrpSpPr>
          <p:cNvPr id="22" name="组合 21"/>
          <p:cNvGrpSpPr/>
          <p:nvPr/>
        </p:nvGrpSpPr>
        <p:grpSpPr>
          <a:xfrm>
            <a:off x="0" y="693490"/>
            <a:ext cx="11801206" cy="3727253"/>
            <a:chOff x="0" y="916630"/>
            <a:chExt cx="11801206" cy="3727253"/>
          </a:xfrm>
        </p:grpSpPr>
        <p:sp>
          <p:nvSpPr>
            <p:cNvPr id="23" name="矩形 22"/>
            <p:cNvSpPr/>
            <p:nvPr/>
          </p:nvSpPr>
          <p:spPr>
            <a:xfrm>
              <a:off x="389206" y="1401713"/>
              <a:ext cx="11412000" cy="324217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用电压表进行测量，电源两端电压最大，可知直流电源</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楷体" panose="02010609060101010101" pitchFamily="49" charset="-122"/>
                </a:rPr>
                <a:t>处于</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之间；接</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时电压表示数为</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rPr>
                <a:t>，则</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之间为电阻，接</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时电压表有示数，电容器在</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之间；接</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时电压表示数比接</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时小，则</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之间的电阻阻值比</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之间的大，即</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之间电阻为</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rPr>
                <a:t>和</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rPr>
                <a:t>之间电阻为</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p:grpSp>
          <p:nvGrpSpPr>
            <p:cNvPr id="24" name="组合 23"/>
            <p:cNvGrpSpPr/>
            <p:nvPr/>
          </p:nvGrpSpPr>
          <p:grpSpPr>
            <a:xfrm>
              <a:off x="0" y="916630"/>
              <a:ext cx="1439863" cy="424932"/>
              <a:chOff x="51643" y="755060"/>
              <a:chExt cx="1439863" cy="424932"/>
            </a:xfrm>
          </p:grpSpPr>
          <p:sp>
            <p:nvSpPr>
              <p:cNvPr id="25" name="矩形 2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7" name="圆角矩形 16">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6852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45418"/>
            <a:ext cx="11449272" cy="461664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广东卷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科技小组制作的涡流制动演示装置由电磁铁和圆盘控制部分组成。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是电磁铁磁感应强度的测量电路。所用器材有：电源</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电动势</a:t>
            </a:r>
            <a:r>
              <a:rPr lang="en-US" altLang="zh-CN" sz="2800">
                <a:latin typeface="Times New Roman" panose="02020603050405020304" pitchFamily="18" charset="0"/>
                <a:ea typeface="宋体" panose="02010600030101010101" pitchFamily="2" charset="-122"/>
              </a:rPr>
              <a:t>15 V</a:t>
            </a:r>
            <a:r>
              <a:rPr lang="zh-CN" altLang="zh-CN" sz="2800">
                <a:latin typeface="Times New Roman" panose="02020603050405020304" pitchFamily="18" charset="0"/>
                <a:ea typeface="宋体" panose="02010600030101010101" pitchFamily="2" charset="-122"/>
              </a:rPr>
              <a:t>，内阻不计</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量程有</a:t>
            </a:r>
            <a:r>
              <a:rPr lang="en-US" altLang="zh-CN" sz="2800">
                <a:latin typeface="Times New Roman" panose="02020603050405020304" pitchFamily="18" charset="0"/>
                <a:ea typeface="宋体" panose="02010600030101010101" pitchFamily="2" charset="-122"/>
              </a:rPr>
              <a:t>0.6 A</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3 A</a:t>
            </a:r>
            <a:r>
              <a:rPr lang="zh-CN" altLang="zh-CN" sz="2800">
                <a:latin typeface="Times New Roman" panose="02020603050405020304" pitchFamily="18" charset="0"/>
                <a:ea typeface="宋体" panose="02010600030101010101" pitchFamily="2" charset="-122"/>
              </a:rPr>
              <a:t>，内阻不计</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；滑动变阻器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P</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最大阻值</a:t>
            </a:r>
            <a:r>
              <a:rPr lang="en-US" altLang="zh-CN" sz="2800">
                <a:latin typeface="Times New Roman" panose="02020603050405020304" pitchFamily="18" charset="0"/>
                <a:ea typeface="宋体" panose="02010600030101010101" pitchFamily="2" charset="-122"/>
              </a:rPr>
              <a:t>100 Ω)</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a:t>
            </a:r>
            <a:r>
              <a:rPr lang="en-US" altLang="zh-CN" sz="2800">
                <a:latin typeface="Times New Roman" panose="02020603050405020304" pitchFamily="18" charset="0"/>
                <a:ea typeface="宋体" panose="02010600030101010101" pitchFamily="2" charset="-122"/>
              </a:rPr>
              <a:t>10 Ω)</a:t>
            </a:r>
            <a:r>
              <a:rPr lang="zh-CN" altLang="zh-CN" sz="2800">
                <a:latin typeface="Times New Roman" panose="02020603050405020304" pitchFamily="18" charset="0"/>
                <a:ea typeface="宋体" panose="02010600030101010101" pitchFamily="2" charset="-122"/>
              </a:rPr>
              <a:t>；开关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；磁传感器和测试仪；电磁铁</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线圈电阻</a:t>
            </a:r>
            <a:r>
              <a:rPr lang="en-US" altLang="zh-CN" sz="2800">
                <a:latin typeface="Times New Roman" panose="02020603050405020304" pitchFamily="18" charset="0"/>
                <a:ea typeface="宋体" panose="02010600030101010101" pitchFamily="2" charset="-122"/>
              </a:rPr>
              <a:t>16 Ω)</a:t>
            </a:r>
            <a:r>
              <a:rPr lang="zh-CN" altLang="zh-CN" sz="2800">
                <a:latin typeface="Times New Roman" panose="02020603050405020304" pitchFamily="18" charset="0"/>
                <a:ea typeface="宋体" panose="02010600030101010101" pitchFamily="2" charset="-122"/>
              </a:rPr>
              <a:t>；导线若干。图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是实物图，图中电机和底座相固定，圆形铝盘和电机转轴相固定。</a:t>
            </a:r>
            <a:endParaRPr lang="zh-CN" altLang="zh-CN" sz="1100">
              <a:effectLst/>
              <a:latin typeface="Times New Roman" panose="02020603050405020304" pitchFamily="18" charset="0"/>
              <a:ea typeface="宋体" panose="02010600030101010101" pitchFamily="2" charset="-122"/>
            </a:endParaRPr>
          </a:p>
        </p:txBody>
      </p:sp>
      <p:pic>
        <p:nvPicPr>
          <p:cNvPr id="14" name="image108.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385" y="2172087"/>
            <a:ext cx="378520" cy="378520"/>
          </a:xfrm>
          <a:prstGeom prst="rect">
            <a:avLst/>
          </a:prstGeom>
          <a:noFill/>
          <a:ln>
            <a:noFill/>
          </a:ln>
        </p:spPr>
      </p:pic>
      <p:pic>
        <p:nvPicPr>
          <p:cNvPr id="15" name="image109.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5558" y="4706368"/>
            <a:ext cx="2919568" cy="1516152"/>
          </a:xfrm>
          <a:prstGeom prst="rect">
            <a:avLst/>
          </a:prstGeom>
          <a:noFill/>
          <a:ln>
            <a:noFill/>
          </a:ln>
        </p:spPr>
      </p:pic>
      <p:pic>
        <p:nvPicPr>
          <p:cNvPr id="16" name="image110.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230" y="4221882"/>
            <a:ext cx="4468660" cy="2266263"/>
          </a:xfrm>
          <a:prstGeom prst="rect">
            <a:avLst/>
          </a:prstGeom>
          <a:noFill/>
          <a:ln>
            <a:noFill/>
          </a:ln>
        </p:spPr>
      </p:pic>
      <p:sp>
        <p:nvSpPr>
          <p:cNvPr id="12" name="圆角矩形 11">
            <a:hlinkClick r:id="rId10"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966179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464106"/>
            <a:ext cx="11449272"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请完成下列实验操作和计算。</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量程选择和电路连接。</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由器材参数可得电路中的最大电流为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A(</a:t>
            </a:r>
            <a:r>
              <a:rPr lang="zh-CN" altLang="zh-CN" sz="2800">
                <a:latin typeface="Times New Roman" panose="02020603050405020304" pitchFamily="18" charset="0"/>
                <a:ea typeface="宋体" panose="02010600030101010101" pitchFamily="2" charset="-122"/>
              </a:rPr>
              <a:t>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，为减小测量误差，电流表的量程选择</a:t>
            </a:r>
            <a:r>
              <a:rPr lang="en-US" altLang="zh-CN" sz="2800">
                <a:latin typeface="Times New Roman" panose="02020603050405020304" pitchFamily="18" charset="0"/>
                <a:ea typeface="宋体" panose="02010600030101010101" pitchFamily="2" charset="-122"/>
              </a:rPr>
              <a:t>0.6 A</a:t>
            </a:r>
            <a:r>
              <a:rPr lang="zh-CN" altLang="zh-CN" sz="2800">
                <a:latin typeface="Times New Roman" panose="02020603050405020304" pitchFamily="18" charset="0"/>
                <a:ea typeface="宋体" panose="02010600030101010101" pitchFamily="2" charset="-122"/>
              </a:rPr>
              <a:t>挡。</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15" name="image109.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281" y="3573810"/>
            <a:ext cx="4159851" cy="2160240"/>
          </a:xfrm>
          <a:prstGeom prst="rect">
            <a:avLst/>
          </a:prstGeom>
          <a:noFill/>
          <a:ln>
            <a:noFill/>
          </a:ln>
        </p:spPr>
      </p:pic>
      <p:sp>
        <p:nvSpPr>
          <p:cNvPr id="13" name="矩形 12"/>
          <p:cNvSpPr/>
          <p:nvPr/>
        </p:nvSpPr>
        <p:spPr>
          <a:xfrm>
            <a:off x="6815286" y="1856561"/>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0.58</a:t>
            </a:r>
            <a:endParaRPr lang="zh-CN" altLang="en-US"/>
          </a:p>
        </p:txBody>
      </p:sp>
      <p:sp>
        <p:nvSpPr>
          <p:cNvPr id="11" name="圆角矩形 1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952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11" name="组合 10"/>
          <p:cNvGrpSpPr/>
          <p:nvPr/>
        </p:nvGrpSpPr>
        <p:grpSpPr>
          <a:xfrm>
            <a:off x="0" y="837506"/>
            <a:ext cx="11801206" cy="2392551"/>
            <a:chOff x="0" y="916630"/>
            <a:chExt cx="11801206" cy="2392551"/>
          </a:xfrm>
        </p:grpSpPr>
        <mc:AlternateContent xmlns:mc="http://schemas.openxmlformats.org/markup-compatibility/2006" xmlns:a14="http://schemas.microsoft.com/office/drawing/2010/main">
          <mc:Choice Requires="a14">
            <p:sp>
              <p:nvSpPr>
                <p:cNvPr id="12" name="矩形 11"/>
                <p:cNvSpPr/>
                <p:nvPr/>
              </p:nvSpPr>
              <p:spPr>
                <a:xfrm>
                  <a:off x="389206" y="1470857"/>
                  <a:ext cx="11412000" cy="183832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楷体" panose="02010609060101010101" pitchFamily="49" charset="-122"/>
                    </a:rPr>
                    <a:t>由题知，电源内阻不计、电流表内阻不计，则当滑动变阻器的阻值为零时，电路中有最大电流</a:t>
                  </a:r>
                  <a:r>
                    <a:rPr lang="en-US" altLang="zh-CN" sz="2800" i="1" dirty="0">
                      <a:effectLst/>
                      <a:latin typeface="Times New Roman" panose="02020603050405020304" pitchFamily="18" charset="0"/>
                      <a:ea typeface="宋体" panose="02010600030101010101" pitchFamily="2" charset="-122"/>
                    </a:rPr>
                    <a:t>I</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zh-CN" altLang="zh-CN" sz="2800" baseline="-5000">
                                  <a:effectLst/>
                                  <a:latin typeface="Cambria Math" panose="02040503050406030204" pitchFamily="18" charset="0"/>
                                  <a:ea typeface="宋体" panose="02010600030101010101" pitchFamily="2" charset="-122"/>
                                </a:rPr>
                                <m:t>线</m:t>
                              </m:r>
                            </m:sub>
                          </m:sSub>
                        </m:den>
                      </m:f>
                    </m:oMath>
                  </a14:m>
                  <a:r>
                    <a:rPr lang="en-US" altLang="zh-CN" sz="2800" dirty="0">
                      <a:effectLst/>
                      <a:latin typeface="Times New Roman" panose="02020603050405020304" pitchFamily="18" charset="0"/>
                      <a:ea typeface="宋体" panose="02010600030101010101" pitchFamily="2" charset="-122"/>
                    </a:rPr>
                    <a:t>≈0.58</a:t>
                  </a:r>
                  <a:r>
                    <a:rPr lang="en-US" altLang="zh-CN" sz="2800" dirty="0">
                      <a:effectLst/>
                      <a:latin typeface="Times New Roman" panose="02020603050405020304" pitchFamily="18" charset="0"/>
                      <a:ea typeface="楷体" panose="02010609060101010101" pitchFamily="49" charset="-122"/>
                    </a:rPr>
                    <a:t> </a:t>
                  </a:r>
                  <a:r>
                    <a:rPr lang="en-US" altLang="zh-CN" sz="2800" dirty="0">
                      <a:effectLst/>
                      <a:latin typeface="Times New Roman" panose="02020603050405020304" pitchFamily="18" charset="0"/>
                      <a:ea typeface="宋体" panose="02010600030101010101" pitchFamily="2" charset="-122"/>
                    </a:rPr>
                    <a:t>A</a:t>
                  </a:r>
                  <a:endParaRPr lang="zh-CN" altLang="zh-CN" sz="1100" dirty="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1470857"/>
                  <a:ext cx="11412000" cy="1838324"/>
                </a:xfrm>
                <a:prstGeom prst="rect">
                  <a:avLst/>
                </a:prstGeom>
                <a:blipFill rotWithShape="0">
                  <a:blip r:embed="rId7"/>
                  <a:stretch>
                    <a:fillRect l="-1122"/>
                  </a:stretch>
                </a:blipFill>
              </p:spPr>
              <p:txBody>
                <a:bodyPr/>
                <a:lstStyle/>
                <a:p>
                  <a:r>
                    <a:rPr lang="zh-CN" altLang="en-US">
                      <a:noFill/>
                    </a:rPr>
                    <a:t> </a:t>
                  </a:r>
                </a:p>
              </p:txBody>
            </p:sp>
          </mc:Fallback>
        </mc:AlternateContent>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5" name="圆角矩形 24">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43687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470433"/>
            <a:ext cx="1144927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中已正确连接了部分电路，请在虚线框中完成</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间的实物图连线。</a:t>
            </a:r>
            <a:endParaRPr lang="zh-CN" altLang="zh-CN" sz="1100">
              <a:effectLst/>
              <a:latin typeface="Times New Roman" panose="02020603050405020304" pitchFamily="18" charset="0"/>
              <a:ea typeface="宋体" panose="02010600030101010101" pitchFamily="2" charset="-122"/>
            </a:endParaRPr>
          </a:p>
        </p:txBody>
      </p:sp>
      <p:pic>
        <p:nvPicPr>
          <p:cNvPr id="14" name="image108.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4696" y="674440"/>
            <a:ext cx="378520" cy="378520"/>
          </a:xfrm>
          <a:prstGeom prst="rect">
            <a:avLst/>
          </a:prstGeom>
          <a:noFill/>
          <a:ln>
            <a:noFill/>
          </a:ln>
        </p:spPr>
      </p:pic>
      <p:pic>
        <p:nvPicPr>
          <p:cNvPr id="16" name="image110.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876" y="2277666"/>
            <a:ext cx="4468660" cy="2266263"/>
          </a:xfrm>
          <a:prstGeom prst="rect">
            <a:avLst/>
          </a:prstGeom>
          <a:noFill/>
          <a:ln>
            <a:noFill/>
          </a:ln>
        </p:spPr>
      </p:pic>
      <p:sp>
        <p:nvSpPr>
          <p:cNvPr id="17" name="矩形 16"/>
          <p:cNvSpPr/>
          <p:nvPr/>
        </p:nvSpPr>
        <p:spPr>
          <a:xfrm>
            <a:off x="334566" y="4716138"/>
            <a:ext cx="11449272" cy="65787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见</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解析图</a:t>
            </a:r>
            <a:endParaRPr lang="zh-CN" altLang="zh-CN" sz="1100">
              <a:solidFill>
                <a:srgbClr val="0070C0"/>
              </a:solidFill>
              <a:effectLst/>
              <a:latin typeface="Times New Roman" panose="02020603050405020304" pitchFamily="18" charset="0"/>
              <a:ea typeface="宋体" panose="02010600030101010101" pitchFamily="2" charset="-122"/>
            </a:endParaRPr>
          </a:p>
        </p:txBody>
      </p:sp>
      <p:sp>
        <p:nvSpPr>
          <p:cNvPr id="12" name="圆角矩形 11">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3387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707506"/>
            <a:ext cx="11412000" cy="2505301"/>
          </a:xfrm>
          <a:prstGeom prst="rect">
            <a:avLst/>
          </a:prstGeom>
        </p:spPr>
        <p:txBody>
          <a:bodyPr>
            <a:spAutoFit/>
          </a:bodyPr>
          <a:lstStyle/>
          <a:p>
            <a:pPr>
              <a:lnSpc>
                <a:spcPct val="140000"/>
              </a:lnSpc>
              <a:spcAft>
                <a:spcPts val="0"/>
              </a:spcAft>
              <a:tabLst>
                <a:tab pos="2340610" algn="l"/>
                <a:tab pos="2790825" algn="l"/>
                <a:tab pos="4231005" algn="l"/>
              </a:tabLst>
            </a:pPr>
            <a:r>
              <a:rPr lang="en-US" altLang="zh-CN" sz="2800" spc="-100">
                <a:latin typeface="Times New Roman" panose="02020603050405020304" pitchFamily="18" charset="0"/>
                <a:ea typeface="宋体" panose="02010600030101010101" pitchFamily="2" charset="-122"/>
              </a:rPr>
              <a:t>(1)</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将待测合金丝样品绷直固定于米尺上，将金属夹分别夹在样品</a:t>
            </a:r>
            <a:r>
              <a:rPr lang="en-US" altLang="zh-CN" sz="2800" spc="-100">
                <a:latin typeface="Times New Roman" panose="02020603050405020304" pitchFamily="18" charset="0"/>
                <a:ea typeface="宋体" panose="02010600030101010101" pitchFamily="2" charset="-122"/>
              </a:rPr>
              <a:t>20.00 </a:t>
            </a:r>
            <a:r>
              <a:rPr lang="en-US" altLang="zh-CN" sz="2800" spc="-100" smtClean="0">
                <a:latin typeface="Times New Roman" panose="02020603050405020304" pitchFamily="18" charset="0"/>
                <a:ea typeface="宋体" panose="02010600030101010101" pitchFamily="2" charset="-122"/>
              </a:rPr>
              <a:t>cm</a:t>
            </a:r>
          </a:p>
          <a:p>
            <a:pPr>
              <a:lnSpc>
                <a:spcPct val="14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a:latin typeface="Times New Roman" panose="02020603050405020304" pitchFamily="18" charset="0"/>
                <a:ea typeface="宋体" panose="02010600030101010101" pitchFamily="2" charset="-122"/>
              </a:rPr>
              <a:t>70.00 cm</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位置，用螺旋测微器测量两金属夹之间样品三个不同位置的横截面直径，读数分别为</a:t>
            </a:r>
            <a:r>
              <a:rPr lang="en-US" altLang="zh-CN" sz="2800">
                <a:latin typeface="Times New Roman" panose="02020603050405020304" pitchFamily="18" charset="0"/>
                <a:ea typeface="宋体" panose="02010600030101010101" pitchFamily="2" charset="-122"/>
              </a:rPr>
              <a:t>0.499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0.498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a:latin typeface="Times New Roman" panose="02020603050405020304" pitchFamily="18" charset="0"/>
                <a:ea typeface="宋体" panose="02010600030101010101" pitchFamily="2" charset="-122"/>
              </a:rPr>
              <a:t>0.503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，则该样品横截面直径的平均值为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sp>
        <p:nvSpPr>
          <p:cNvPr id="5" name="矩形 4"/>
          <p:cNvSpPr/>
          <p:nvPr/>
        </p:nvSpPr>
        <p:spPr>
          <a:xfrm>
            <a:off x="3891533" y="2565698"/>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0.500</a:t>
            </a:r>
            <a:endParaRPr lang="zh-CN" altLang="en-US"/>
          </a:p>
        </p:txBody>
      </p:sp>
      <p:grpSp>
        <p:nvGrpSpPr>
          <p:cNvPr id="6" name="组合 5"/>
          <p:cNvGrpSpPr/>
          <p:nvPr/>
        </p:nvGrpSpPr>
        <p:grpSpPr>
          <a:xfrm>
            <a:off x="0" y="3499467"/>
            <a:ext cx="11783838" cy="1514503"/>
            <a:chOff x="0" y="774110"/>
            <a:chExt cx="11783838" cy="1514503"/>
          </a:xfrm>
        </p:grpSpPr>
        <mc:AlternateContent xmlns:mc="http://schemas.openxmlformats.org/markup-compatibility/2006" xmlns:a14="http://schemas.microsoft.com/office/drawing/2010/main">
          <mc:Choice Requires="a14">
            <p:sp>
              <p:nvSpPr>
                <p:cNvPr id="7" name="矩形 6"/>
                <p:cNvSpPr/>
                <p:nvPr/>
              </p:nvSpPr>
              <p:spPr>
                <a:xfrm>
                  <a:off x="389255" y="1250315"/>
                  <a:ext cx="11394583" cy="103829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该样品横截面直径的平均值为</a:t>
                  </a:r>
                  <a:r>
                    <a:rPr lang="en-US" altLang="zh-CN" sz="2800" i="1">
                      <a:effectLst/>
                      <a:latin typeface="Times New Roman" panose="02020603050405020304" pitchFamily="18" charset="0"/>
                      <a:ea typeface="宋体" panose="02010600030101010101" pitchFamily="2" charset="-122"/>
                    </a:rPr>
                    <a:t>d</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(0.499+0.498+0.503)</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mm=0.500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389255" y="1250315"/>
                  <a:ext cx="11394583" cy="1038298"/>
                </a:xfrm>
                <a:prstGeom prst="rect">
                  <a:avLst/>
                </a:prstGeom>
                <a:blipFill rotWithShape="0">
                  <a:blip r:embed="rId2"/>
                  <a:stretch>
                    <a:fillRect l="-1124"/>
                  </a:stretch>
                </a:blipFill>
              </p:spPr>
              <p:txBody>
                <a:bodyPr/>
                <a:lstStyle/>
                <a:p>
                  <a:r>
                    <a:rPr lang="zh-CN" altLang="en-US">
                      <a:noFill/>
                    </a:rPr>
                    <a:t> </a:t>
                  </a:r>
                </a:p>
              </p:txBody>
            </p:sp>
          </mc:Fallback>
        </mc:AlternateContent>
        <p:grpSp>
          <p:nvGrpSpPr>
            <p:cNvPr id="8" name="组合 7"/>
            <p:cNvGrpSpPr/>
            <p:nvPr/>
          </p:nvGrpSpPr>
          <p:grpSpPr>
            <a:xfrm>
              <a:off x="0" y="774110"/>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6082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2" name="组合 1"/>
          <p:cNvGrpSpPr/>
          <p:nvPr/>
        </p:nvGrpSpPr>
        <p:grpSpPr>
          <a:xfrm>
            <a:off x="0" y="693490"/>
            <a:ext cx="11801206" cy="4886522"/>
            <a:chOff x="0" y="837506"/>
            <a:chExt cx="11801206" cy="4886522"/>
          </a:xfrm>
        </p:grpSpPr>
        <p:grpSp>
          <p:nvGrpSpPr>
            <p:cNvPr id="11" name="组合 10"/>
            <p:cNvGrpSpPr/>
            <p:nvPr/>
          </p:nvGrpSpPr>
          <p:grpSpPr>
            <a:xfrm>
              <a:off x="0" y="837506"/>
              <a:ext cx="11801206" cy="1857404"/>
              <a:chOff x="0" y="916630"/>
              <a:chExt cx="11801206" cy="1857404"/>
            </a:xfrm>
          </p:grpSpPr>
          <p:sp>
            <p:nvSpPr>
              <p:cNvPr id="12" name="矩形 11"/>
              <p:cNvSpPr/>
              <p:nvPr/>
            </p:nvSpPr>
            <p:spPr>
              <a:xfrm>
                <a:off x="389206" y="1470857"/>
                <a:ext cx="11412000"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由于电路中最大电流为</a:t>
                </a:r>
                <a:r>
                  <a:rPr lang="en-US" altLang="zh-CN" sz="2800">
                    <a:latin typeface="Times New Roman" panose="02020603050405020304" pitchFamily="18" charset="0"/>
                    <a:ea typeface="宋体" panose="02010600030101010101" pitchFamily="2" charset="-122"/>
                  </a:rPr>
                  <a:t>0.58</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，则电流表应选择</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0.6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量程，根据电路图，实物图连线如图</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5" name="image115.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1618" y="2997746"/>
              <a:ext cx="6147176" cy="2726282"/>
            </a:xfrm>
            <a:prstGeom prst="rect">
              <a:avLst/>
            </a:prstGeom>
            <a:noFill/>
            <a:ln>
              <a:noFill/>
            </a:ln>
          </p:spPr>
        </p:pic>
      </p:grpSp>
      <p:sp>
        <p:nvSpPr>
          <p:cNvPr id="26" name="圆角矩形 25">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5988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3213770"/>
            <a:ext cx="11449272"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磁感应强度</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和电流</a:t>
            </a:r>
            <a:r>
              <a:rPr lang="en-US" altLang="zh-CN" sz="2800" i="1">
                <a:latin typeface="Times New Roman" panose="02020603050405020304" pitchFamily="18" charset="0"/>
                <a:ea typeface="宋体" panose="02010600030101010101" pitchFamily="2" charset="-122"/>
              </a:rPr>
              <a:t>I</a:t>
            </a:r>
            <a:r>
              <a:rPr lang="zh-CN" altLang="zh-CN" sz="2800">
                <a:latin typeface="Times New Roman" panose="02020603050405020304" pitchFamily="18" charset="0"/>
                <a:ea typeface="宋体" panose="02010600030101010101" pitchFamily="2" charset="-122"/>
              </a:rPr>
              <a:t>关系测量。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将图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中的磁传感器置于电磁铁中心，滑动变阻器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的滑片</a:t>
            </a:r>
            <a:r>
              <a:rPr lang="en-US" altLang="zh-CN" sz="28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置于</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端。置于</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端目的是使电路中的电流</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，保护电路安全。</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15" name="image109.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3509" y="889943"/>
            <a:ext cx="3431067" cy="1781777"/>
          </a:xfrm>
          <a:prstGeom prst="rect">
            <a:avLst/>
          </a:prstGeom>
          <a:noFill/>
          <a:ln>
            <a:noFill/>
          </a:ln>
        </p:spPr>
      </p:pic>
      <p:pic>
        <p:nvPicPr>
          <p:cNvPr id="16" name="image110.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9182" y="405458"/>
            <a:ext cx="4468660" cy="2266263"/>
          </a:xfrm>
          <a:prstGeom prst="rect">
            <a:avLst/>
          </a:prstGeom>
          <a:noFill/>
          <a:ln>
            <a:noFill/>
          </a:ln>
        </p:spPr>
      </p:pic>
      <p:sp>
        <p:nvSpPr>
          <p:cNvPr id="6" name="矩形 5"/>
          <p:cNvSpPr/>
          <p:nvPr/>
        </p:nvSpPr>
        <p:spPr>
          <a:xfrm>
            <a:off x="5454576" y="4572397"/>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最小</a:t>
            </a:r>
            <a:endParaRPr lang="zh-CN" altLang="en-US"/>
          </a:p>
        </p:txBody>
      </p:sp>
      <p:sp>
        <p:nvSpPr>
          <p:cNvPr id="12" name="圆角矩形 11">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4231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grpSp>
        <p:nvGrpSpPr>
          <p:cNvPr id="11" name="组合 10"/>
          <p:cNvGrpSpPr/>
          <p:nvPr/>
        </p:nvGrpSpPr>
        <p:grpSpPr>
          <a:xfrm>
            <a:off x="0" y="693490"/>
            <a:ext cx="11801206" cy="1857404"/>
            <a:chOff x="0" y="916630"/>
            <a:chExt cx="11801206" cy="1857404"/>
          </a:xfrm>
        </p:grpSpPr>
        <p:sp>
          <p:nvSpPr>
            <p:cNvPr id="12" name="矩形 11"/>
            <p:cNvSpPr/>
            <p:nvPr/>
          </p:nvSpPr>
          <p:spPr>
            <a:xfrm>
              <a:off x="389206" y="1470857"/>
              <a:ext cx="11412000"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滑动变阻器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rPr>
                <a:t>的滑片</a:t>
              </a:r>
              <a:r>
                <a:rPr lang="en-US" altLang="zh-CN" sz="28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rPr>
                <a:t>置于</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rPr>
                <a:t>端时滑动变阻器接入电路的电阻最大，电路中的电流最小，保护电路安全。</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91663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4230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765498"/>
            <a:ext cx="7992888" cy="203132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将滑片</a:t>
            </a:r>
            <a:r>
              <a:rPr lang="en-US" altLang="zh-CN" sz="28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缓慢滑到某一位置，闭合</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。此时</a:t>
            </a:r>
            <a:r>
              <a:rPr lang="en-US" altLang="zh-CN" sz="2800">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的示数如图</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所示，读数为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A</a:t>
            </a:r>
            <a:r>
              <a:rPr lang="zh-CN" altLang="zh-CN" sz="2800">
                <a:latin typeface="Times New Roman" panose="02020603050405020304" pitchFamily="18" charset="0"/>
                <a:ea typeface="宋体" panose="02010600030101010101" pitchFamily="2" charset="-122"/>
              </a:rPr>
              <a:t>。分别记录测试仪示数</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I</a:t>
            </a:r>
            <a:r>
              <a:rPr lang="zh-CN" altLang="zh-CN" sz="2800">
                <a:latin typeface="Times New Roman" panose="02020603050405020304" pitchFamily="18" charset="0"/>
                <a:ea typeface="宋体" panose="02010600030101010101" pitchFamily="2" charset="-122"/>
              </a:rPr>
              <a:t>，断开</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矩形 5"/>
          <p:cNvSpPr/>
          <p:nvPr/>
        </p:nvSpPr>
        <p:spPr>
          <a:xfrm>
            <a:off x="4727054" y="1519550"/>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0.48</a:t>
            </a:r>
            <a:endParaRPr lang="zh-CN" altLang="en-US"/>
          </a:p>
        </p:txBody>
      </p:sp>
      <p:pic>
        <p:nvPicPr>
          <p:cNvPr id="17" name="image113.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2074" y="971253"/>
            <a:ext cx="351259" cy="351259"/>
          </a:xfrm>
          <a:prstGeom prst="rect">
            <a:avLst/>
          </a:prstGeom>
          <a:noFill/>
          <a:ln>
            <a:noFill/>
          </a:ln>
        </p:spPr>
      </p:pic>
      <p:pic>
        <p:nvPicPr>
          <p:cNvPr id="23" name="image112.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1550" y="765498"/>
            <a:ext cx="2707463" cy="1800200"/>
          </a:xfrm>
          <a:prstGeom prst="rect">
            <a:avLst/>
          </a:prstGeom>
          <a:noFill/>
          <a:ln>
            <a:noFill/>
          </a:ln>
        </p:spPr>
      </p:pic>
      <p:grpSp>
        <p:nvGrpSpPr>
          <p:cNvPr id="24" name="组合 23"/>
          <p:cNvGrpSpPr/>
          <p:nvPr/>
        </p:nvGrpSpPr>
        <p:grpSpPr>
          <a:xfrm>
            <a:off x="0" y="3154825"/>
            <a:ext cx="11801206" cy="1211073"/>
            <a:chOff x="0" y="916630"/>
            <a:chExt cx="11801206" cy="1211073"/>
          </a:xfrm>
        </p:grpSpPr>
        <p:sp>
          <p:nvSpPr>
            <p:cNvPr id="25" name="矩形 24"/>
            <p:cNvSpPr/>
            <p:nvPr/>
          </p:nvSpPr>
          <p:spPr>
            <a:xfrm>
              <a:off x="389206" y="1470857"/>
              <a:ext cx="11412000"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由电流表的读数规则可得，读数为</a:t>
              </a:r>
              <a:r>
                <a:rPr lang="en-US" altLang="zh-CN" sz="2800">
                  <a:latin typeface="Times New Roman" panose="02020603050405020304" pitchFamily="18" charset="0"/>
                  <a:ea typeface="宋体" panose="02010600030101010101" pitchFamily="2" charset="-122"/>
                </a:rPr>
                <a:t>24</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0.02</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A=0.48</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26" name="组合 25"/>
            <p:cNvGrpSpPr/>
            <p:nvPr/>
          </p:nvGrpSpPr>
          <p:grpSpPr>
            <a:xfrm>
              <a:off x="0" y="916630"/>
              <a:ext cx="1439863" cy="424932"/>
              <a:chOff x="51643" y="755060"/>
              <a:chExt cx="1439863" cy="424932"/>
            </a:xfrm>
          </p:grpSpPr>
          <p:sp>
            <p:nvSpPr>
              <p:cNvPr id="28" name="矩形 2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0" name="组合 65"/>
              <p:cNvGrpSpPr>
                <a:grpSpLocks/>
              </p:cNvGrpSpPr>
              <p:nvPr/>
            </p:nvGrpSpPr>
            <p:grpSpPr bwMode="auto">
              <a:xfrm>
                <a:off x="1224676" y="886173"/>
                <a:ext cx="162478" cy="162211"/>
                <a:chOff x="3104" y="165"/>
                <a:chExt cx="276" cy="275"/>
              </a:xfrm>
            </p:grpSpPr>
            <p:cxnSp>
              <p:nvCxnSpPr>
                <p:cNvPr id="31" name="直接连接符 3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4" name="圆角矩形 33">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127992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765498"/>
            <a:ext cx="7992888"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保持磁传感器位置不变，重复步骤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rPr>
              <a:t>如图</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是根据部分实验数据描绘的</a:t>
            </a:r>
            <a:r>
              <a:rPr lang="en-US" altLang="zh-CN" sz="2800" i="1">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zh-CN" altLang="zh-CN" sz="2800">
                <a:latin typeface="Times New Roman" panose="02020603050405020304" pitchFamily="18" charset="0"/>
                <a:ea typeface="宋体" panose="02010600030101010101" pitchFamily="2" charset="-122"/>
              </a:rPr>
              <a:t>图线，其斜率为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mT/A(</a:t>
            </a:r>
            <a:r>
              <a:rPr lang="zh-CN" altLang="zh-CN" sz="2800">
                <a:latin typeface="Times New Roman" panose="02020603050405020304" pitchFamily="18" charset="0"/>
                <a:ea typeface="宋体" panose="02010600030101010101" pitchFamily="2" charset="-122"/>
              </a:rPr>
              <a:t>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矩形 5"/>
          <p:cNvSpPr/>
          <p:nvPr/>
        </p:nvSpPr>
        <p:spPr>
          <a:xfrm>
            <a:off x="1918742" y="2149764"/>
            <a:ext cx="5437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30</a:t>
            </a:r>
            <a:endParaRPr lang="zh-CN" altLang="en-US"/>
          </a:p>
        </p:txBody>
      </p:sp>
      <p:grpSp>
        <p:nvGrpSpPr>
          <p:cNvPr id="24" name="组合 23"/>
          <p:cNvGrpSpPr/>
          <p:nvPr/>
        </p:nvGrpSpPr>
        <p:grpSpPr>
          <a:xfrm>
            <a:off x="0" y="3154825"/>
            <a:ext cx="11801206" cy="1573737"/>
            <a:chOff x="0" y="916630"/>
            <a:chExt cx="11801206" cy="1573737"/>
          </a:xfrm>
        </p:grpSpPr>
        <mc:AlternateContent xmlns:mc="http://schemas.openxmlformats.org/markup-compatibility/2006" xmlns:a14="http://schemas.microsoft.com/office/drawing/2010/main">
          <mc:Choice Requires="a14">
            <p:sp>
              <p:nvSpPr>
                <p:cNvPr id="25" name="矩形 24"/>
                <p:cNvSpPr/>
                <p:nvPr/>
              </p:nvSpPr>
              <p:spPr>
                <a:xfrm>
                  <a:off x="389206" y="1470857"/>
                  <a:ext cx="11412000" cy="101951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根据题中数据可知</a:t>
                  </a:r>
                  <a:r>
                    <a:rPr lang="en-US" altLang="zh-CN" sz="2800" i="1">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图线斜率为</a:t>
                  </a:r>
                  <a:r>
                    <a:rPr lang="en-US" altLang="zh-CN" sz="2800" i="1">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17.2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5.2</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0.56</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0.16</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mT/A=30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5" name="矩形 24"/>
                <p:cNvSpPr>
                  <a:spLocks noRot="1" noChangeAspect="1" noMove="1" noResize="1" noEditPoints="1" noAdjustHandles="1" noChangeArrowheads="1" noChangeShapeType="1" noTextEdit="1"/>
                </p:cNvSpPr>
                <p:nvPr/>
              </p:nvSpPr>
              <p:spPr>
                <a:xfrm>
                  <a:off x="389206" y="1470857"/>
                  <a:ext cx="11412000" cy="1019510"/>
                </a:xfrm>
                <a:prstGeom prst="rect">
                  <a:avLst/>
                </a:prstGeom>
                <a:blipFill rotWithShape="0">
                  <a:blip r:embed="rId9"/>
                  <a:stretch>
                    <a:fillRect l="-1122"/>
                  </a:stretch>
                </a:blipFill>
              </p:spPr>
              <p:txBody>
                <a:bodyPr/>
                <a:lstStyle/>
                <a:p>
                  <a:r>
                    <a:rPr lang="zh-CN" altLang="en-US">
                      <a:noFill/>
                    </a:rPr>
                    <a:t> </a:t>
                  </a:r>
                </a:p>
              </p:txBody>
            </p:sp>
          </mc:Fallback>
        </mc:AlternateContent>
        <p:grpSp>
          <p:nvGrpSpPr>
            <p:cNvPr id="26" name="组合 25"/>
            <p:cNvGrpSpPr/>
            <p:nvPr/>
          </p:nvGrpSpPr>
          <p:grpSpPr>
            <a:xfrm>
              <a:off x="0" y="916630"/>
              <a:ext cx="1439863" cy="424932"/>
              <a:chOff x="51643" y="755060"/>
              <a:chExt cx="1439863" cy="424932"/>
            </a:xfrm>
          </p:grpSpPr>
          <p:sp>
            <p:nvSpPr>
              <p:cNvPr id="28" name="矩形 27"/>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9"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0" name="组合 65"/>
              <p:cNvGrpSpPr>
                <a:grpSpLocks/>
              </p:cNvGrpSpPr>
              <p:nvPr/>
            </p:nvGrpSpPr>
            <p:grpSpPr bwMode="auto">
              <a:xfrm>
                <a:off x="1224676" y="886173"/>
                <a:ext cx="162478" cy="162211"/>
                <a:chOff x="3104" y="165"/>
                <a:chExt cx="276" cy="275"/>
              </a:xfrm>
            </p:grpSpPr>
            <p:cxnSp>
              <p:nvCxnSpPr>
                <p:cNvPr id="31" name="直接连接符 30"/>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34" name="image114.jpeg"/>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510" y="549474"/>
            <a:ext cx="2846182" cy="3277851"/>
          </a:xfrm>
          <a:prstGeom prst="rect">
            <a:avLst/>
          </a:prstGeom>
          <a:noFill/>
          <a:ln>
            <a:noFill/>
          </a:ln>
        </p:spPr>
      </p:pic>
      <p:sp>
        <p:nvSpPr>
          <p:cNvPr id="23" name="圆角矩形 22">
            <a:hlinkClick r:id="rId11"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251348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1</a:t>
            </a:r>
            <a:endParaRPr kumimoji="1" lang="zh-CN" altLang="en-US" sz="1600" kern="0" dirty="0">
              <a:solidFill>
                <a:prstClr val="white">
                  <a:lumMod val="50000"/>
                </a:prstClr>
              </a:solidFill>
              <a:ea typeface="微软雅黑" panose="020B0503020204020204" charset="-122"/>
            </a:endParaRPr>
          </a:p>
        </p:txBody>
      </p:sp>
      <p:sp>
        <p:nvSpPr>
          <p:cNvPr id="19" name="圆角矩形 1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2</a:t>
            </a:r>
            <a:endParaRPr kumimoji="1" lang="zh-CN" altLang="en-US" sz="1600" kern="0" dirty="0">
              <a:solidFill>
                <a:prstClr val="white">
                  <a:lumMod val="50000"/>
                </a:prstClr>
              </a:solidFill>
              <a:ea typeface="微软雅黑" panose="020B0503020204020204" charset="-122"/>
            </a:endParaRPr>
          </a:p>
        </p:txBody>
      </p:sp>
      <p:sp>
        <p:nvSpPr>
          <p:cNvPr id="20" name="圆角矩形 1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3</a:t>
            </a:r>
            <a:endParaRPr kumimoji="1" lang="zh-CN" altLang="en-US" sz="1600" kern="0" dirty="0">
              <a:solidFill>
                <a:prstClr val="white">
                  <a:lumMod val="50000"/>
                </a:prstClr>
              </a:solidFill>
              <a:ea typeface="微软雅黑" panose="020B0503020204020204" charset="-122"/>
            </a:endParaRPr>
          </a:p>
        </p:txBody>
      </p:sp>
      <p:sp>
        <p:nvSpPr>
          <p:cNvPr id="21" name="圆角矩形 2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panose="020B0503020204020204" charset="-122"/>
              </a:rPr>
              <a:t>4</a:t>
            </a:r>
            <a:endParaRPr kumimoji="1" lang="zh-CN" altLang="en-US" sz="1600" kern="0" dirty="0">
              <a:solidFill>
                <a:prstClr val="white">
                  <a:lumMod val="50000"/>
                </a:prstClr>
              </a:solidFill>
              <a:ea typeface="微软雅黑" panose="020B0503020204020204" charset="-122"/>
            </a:endParaRPr>
          </a:p>
        </p:txBody>
      </p:sp>
      <p:sp>
        <p:nvSpPr>
          <p:cNvPr id="27" name="圆角矩形 26">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smtClean="0">
                <a:solidFill>
                  <a:prstClr val="white"/>
                </a:solidFill>
                <a:ea typeface="微软雅黑" panose="020B0503020204020204" charset="-122"/>
              </a:rPr>
              <a:t>5</a:t>
            </a:r>
            <a:endParaRPr kumimoji="1" lang="zh-CN" altLang="en-US" sz="1600" kern="0" dirty="0">
              <a:solidFill>
                <a:prstClr val="white"/>
              </a:solidFill>
              <a:ea typeface="微软雅黑" panose="020B0503020204020204" charset="-122"/>
            </a:endParaRPr>
          </a:p>
        </p:txBody>
      </p:sp>
      <p:sp>
        <p:nvSpPr>
          <p:cNvPr id="3" name="矩形 2"/>
          <p:cNvSpPr/>
          <p:nvPr/>
        </p:nvSpPr>
        <p:spPr>
          <a:xfrm>
            <a:off x="334566" y="1118505"/>
            <a:ext cx="1144927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制动时间</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测量。</a:t>
            </a: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利用图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所示装置测量了</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，结果表明</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越大，</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越小。</a:t>
            </a:r>
            <a:endParaRPr lang="zh-CN" altLang="zh-CN" sz="2800">
              <a:effectLst/>
              <a:latin typeface="Times New Roman" panose="02020603050405020304" pitchFamily="18" charset="0"/>
              <a:ea typeface="宋体" panose="02010600030101010101" pitchFamily="2" charset="-122"/>
            </a:endParaRPr>
          </a:p>
        </p:txBody>
      </p:sp>
      <p:pic>
        <p:nvPicPr>
          <p:cNvPr id="15" name="image110.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876" y="2675699"/>
            <a:ext cx="4468660" cy="2266263"/>
          </a:xfrm>
          <a:prstGeom prst="rect">
            <a:avLst/>
          </a:prstGeom>
          <a:noFill/>
          <a:ln>
            <a:noFill/>
          </a:ln>
        </p:spPr>
      </p:pic>
      <p:sp>
        <p:nvSpPr>
          <p:cNvPr id="23" name="矩形 22">
            <a:hlinkClick r:id="rId8"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
        <p:nvSpPr>
          <p:cNvPr id="11" name="圆角矩形 10">
            <a:hlinkClick r:id="rId9"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ea typeface="微软雅黑" panose="020B0503020204020204" charset="-122"/>
              </a:rPr>
              <a:t>答案</a:t>
            </a:r>
          </a:p>
        </p:txBody>
      </p:sp>
    </p:spTree>
    <p:extLst>
      <p:ext uri="{BB962C8B-B14F-4D97-AF65-F5344CB8AC3E}">
        <p14:creationId xmlns:p14="http://schemas.microsoft.com/office/powerpoint/2010/main" val="39127731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p:cNvPicPr>
          <p:nvPr/>
        </p:nvPicPr>
        <p:blipFill rotWithShape="1">
          <a:blip r:embed="rId4" cstate="print">
            <a:extLst>
              <a:ext uri="{28A0092B-C50C-407E-A947-70E740481C1C}">
                <a14:useLocalDpi xmlns:a14="http://schemas.microsoft.com/office/drawing/2010/main" val="0"/>
              </a:ext>
            </a:extLst>
          </a:blip>
          <a:srcRect b="11289"/>
          <a:stretch/>
        </p:blipFill>
        <p:spPr>
          <a:xfrm>
            <a:off x="406" y="794"/>
            <a:ext cx="12189600" cy="6858000"/>
          </a:xfrm>
          <a:prstGeom prst="rect">
            <a:avLst/>
          </a:prstGeom>
        </p:spPr>
      </p:pic>
      <p:sp>
        <p:nvSpPr>
          <p:cNvPr id="12" name="矩形 11"/>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12"/>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4" name="矩形 13"/>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17"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18"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 name="矩形 1">
            <a:extLst>
              <a:ext uri="{FF2B5EF4-FFF2-40B4-BE49-F238E27FC236}">
                <a16:creationId xmlns="" xmlns:a16="http://schemas.microsoft.com/office/drawing/2014/main" id="{2729E2ED-E9F9-A6E3-6F25-69901AB9F5F3}"/>
              </a:ext>
            </a:extLst>
          </p:cNvPr>
          <p:cNvSpPr/>
          <p:nvPr/>
        </p:nvSpPr>
        <p:spPr>
          <a:xfrm>
            <a:off x="1098178" y="1988840"/>
            <a:ext cx="1900684" cy="461665"/>
          </a:xfrm>
          <a:prstGeom prst="rect">
            <a:avLst/>
          </a:prstGeom>
        </p:spPr>
        <p:txBody>
          <a:bodyPr wrap="square">
            <a:spAutoFit/>
          </a:bodyPr>
          <a:lstStyle/>
          <a:p>
            <a:pPr defTabSz="1218565">
              <a:defRPr/>
            </a:pPr>
            <a:r>
              <a:rPr lang="en-US" altLang="zh-CN" kern="100" smtClean="0">
                <a:solidFill>
                  <a:schemeClr val="tx1">
                    <a:lumMod val="65000"/>
                    <a:lumOff val="35000"/>
                  </a:schemeClr>
                </a:solidFill>
                <a:latin typeface="+mj-ea"/>
                <a:ea typeface="+mj-ea"/>
                <a:cs typeface="Times New Roman" panose="02020603050405020304" pitchFamily="18" charset="0"/>
              </a:rPr>
              <a:t>THANKS</a:t>
            </a:r>
            <a:endParaRPr lang="zh-CN" altLang="en-US" kern="100" dirty="0">
              <a:solidFill>
                <a:schemeClr val="tx1">
                  <a:lumMod val="65000"/>
                  <a:lumOff val="35000"/>
                </a:schemeClr>
              </a:solidFill>
              <a:latin typeface="+mj-ea"/>
              <a:ea typeface="+mj-ea"/>
              <a:cs typeface="Times New Roman" panose="02020603050405020304" pitchFamily="18" charset="0"/>
            </a:endParaRPr>
          </a:p>
        </p:txBody>
      </p:sp>
      <p:sp>
        <p:nvSpPr>
          <p:cNvPr id="3" name="矩形 12">
            <a:extLst>
              <a:ext uri="{FF2B5EF4-FFF2-40B4-BE49-F238E27FC236}">
                <a16:creationId xmlns="" xmlns:a16="http://schemas.microsoft.com/office/drawing/2014/main" id="{E144C6BE-2A73-2BB4-9AE6-386D5C16C730}"/>
              </a:ext>
            </a:extLst>
          </p:cNvPr>
          <p:cNvSpPr>
            <a:spLocks noChangeArrowheads="1"/>
          </p:cNvSpPr>
          <p:nvPr/>
        </p:nvSpPr>
        <p:spPr bwMode="auto">
          <a:xfrm>
            <a:off x="1055440" y="2547640"/>
            <a:ext cx="25194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4200" b="1">
                <a:solidFill>
                  <a:srgbClr val="000000"/>
                </a:solidFill>
                <a:latin typeface="微软雅黑" panose="020B0503020204020204" pitchFamily="34" charset="-122"/>
                <a:ea typeface="微软雅黑" panose="020B0503020204020204" pitchFamily="34" charset="-122"/>
              </a:rPr>
              <a:t>本课结束</a:t>
            </a:r>
            <a:endParaRPr lang="zh-CN" altLang="en-US" sz="4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261442"/>
            <a:ext cx="6714112" cy="3108543"/>
          </a:xfrm>
          <a:prstGeom prst="rect">
            <a:avLst/>
          </a:prstGeom>
        </p:spPr>
        <p:txBody>
          <a:bodyPr wrap="square">
            <a:spAutoFit/>
          </a:bodyPr>
          <a:lstStyle/>
          <a:p>
            <a:pPr algn="just">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该小组采用限流电路，则图甲中电流表的</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接线柱应与滑动变阻器的</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接线柱</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相连。闭合开关前，滑动变阻器滑片应</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置于</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latin typeface="Times New Roman" panose="02020603050405020304" pitchFamily="18" charset="0"/>
                <a:ea typeface="宋体" panose="02010600030101010101" pitchFamily="2" charset="-122"/>
                <a:cs typeface="Times New Roman" panose="02020603050405020304" pitchFamily="18" charset="0"/>
              </a:rPr>
              <a:t>端</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左</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右</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4" name="image5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5120" y="463450"/>
            <a:ext cx="4148718" cy="2789853"/>
          </a:xfrm>
          <a:prstGeom prst="rect">
            <a:avLst/>
          </a:prstGeom>
          <a:noFill/>
          <a:ln>
            <a:noFill/>
          </a:ln>
        </p:spPr>
      </p:pic>
      <p:sp>
        <p:nvSpPr>
          <p:cNvPr id="5" name="矩形 4"/>
          <p:cNvSpPr/>
          <p:nvPr/>
        </p:nvSpPr>
        <p:spPr>
          <a:xfrm>
            <a:off x="603548" y="1500137"/>
            <a:ext cx="36420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endParaRPr lang="zh-CN" altLang="en-US"/>
          </a:p>
        </p:txBody>
      </p:sp>
      <p:sp>
        <p:nvSpPr>
          <p:cNvPr id="6" name="矩形 5"/>
          <p:cNvSpPr/>
          <p:nvPr/>
        </p:nvSpPr>
        <p:spPr>
          <a:xfrm>
            <a:off x="5068044" y="2091059"/>
            <a:ext cx="543739"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左</a:t>
            </a:r>
            <a:endParaRPr lang="zh-CN" altLang="en-US"/>
          </a:p>
        </p:txBody>
      </p:sp>
      <p:grpSp>
        <p:nvGrpSpPr>
          <p:cNvPr id="7" name="组合 6"/>
          <p:cNvGrpSpPr/>
          <p:nvPr/>
        </p:nvGrpSpPr>
        <p:grpSpPr>
          <a:xfrm>
            <a:off x="0" y="3571475"/>
            <a:ext cx="11783838" cy="3072044"/>
            <a:chOff x="0" y="774110"/>
            <a:chExt cx="11783838" cy="3072044"/>
          </a:xfrm>
        </p:grpSpPr>
        <p:sp>
          <p:nvSpPr>
            <p:cNvPr id="8" name="矩形 7"/>
            <p:cNvSpPr/>
            <p:nvPr/>
          </p:nvSpPr>
          <p:spPr>
            <a:xfrm>
              <a:off x="389255" y="1250315"/>
              <a:ext cx="11394583" cy="259583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由于滑动变阻器采用限流式接法，应将其串联接在电路中，故采用</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一上一下</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接法，即电流表的</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接线柱应与滑动变阻器的接线柱</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相连。为了保护电路，闭合开关前，滑动变阻器滑片应置于最大阻值处，即最左端。</a:t>
              </a:r>
              <a:endParaRPr lang="zh-CN" altLang="zh-CN" sz="1100">
                <a:effectLst/>
                <a:latin typeface="Times New Roman" panose="02020603050405020304" pitchFamily="18" charset="0"/>
                <a:ea typeface="宋体" panose="02010600030101010101" pitchFamily="2" charset="-122"/>
              </a:endParaRPr>
            </a:p>
          </p:txBody>
        </p:sp>
        <p:grpSp>
          <p:nvGrpSpPr>
            <p:cNvPr id="9" name="组合 8"/>
            <p:cNvGrpSpPr/>
            <p:nvPr/>
          </p:nvGrpSpPr>
          <p:grpSpPr>
            <a:xfrm>
              <a:off x="0" y="774110"/>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240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798129"/>
            <a:ext cx="8802344" cy="3711785"/>
          </a:xfrm>
          <a:prstGeom prst="rect">
            <a:avLst/>
          </a:prstGeom>
        </p:spPr>
        <p:txBody>
          <a:bodyPr wrap="square">
            <a:spAutoFit/>
          </a:bodyPr>
          <a:lstStyle/>
          <a:p>
            <a:pPr algn="just">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断开</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、闭合</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，调节滑动变阻器使电流表指针恰好指到</a:t>
            </a:r>
            <a:r>
              <a:rPr lang="en-US" altLang="zh-CN" sz="2800">
                <a:latin typeface="Times New Roman" panose="02020603050405020304" pitchFamily="18" charset="0"/>
                <a:ea typeface="宋体" panose="02010600030101010101" pitchFamily="2" charset="-122"/>
              </a:rPr>
              <a:t>15.0 mA</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刻度处。断开</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、闭合</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，保持滑动变阻器滑片位置不变，旋转电阻箱旋钮，使电流表指针仍指到</a:t>
            </a:r>
            <a:r>
              <a:rPr lang="en-US" altLang="zh-CN" sz="2800">
                <a:latin typeface="Times New Roman" panose="02020603050405020304" pitchFamily="18" charset="0"/>
                <a:ea typeface="宋体" panose="02010600030101010101" pitchFamily="2" charset="-122"/>
              </a:rPr>
              <a:t>15.0 mA</a:t>
            </a:r>
            <a:r>
              <a:rPr lang="zh-CN" altLang="zh-CN" sz="2800">
                <a:latin typeface="Times New Roman" panose="02020603050405020304" pitchFamily="18" charset="0"/>
                <a:ea typeface="宋体" panose="02010600030101010101" pitchFamily="2" charset="-122"/>
                <a:cs typeface="Times New Roman" panose="02020603050405020304" pitchFamily="18" charset="0"/>
              </a:rPr>
              <a:t>处，此时电阻箱面板如图乙所示，则该合金丝的电阻率为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Ω·m(</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取</a:t>
            </a:r>
            <a:r>
              <a:rPr lang="en-US" altLang="zh-CN" sz="2800">
                <a:latin typeface="Times New Roman" panose="02020603050405020304" pitchFamily="18" charset="0"/>
                <a:ea typeface="宋体" panose="02010600030101010101" pitchFamily="2" charset="-122"/>
              </a:rPr>
              <a:t>π=3.14</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5" name="image6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3598" y="822934"/>
            <a:ext cx="2122948" cy="3024336"/>
          </a:xfrm>
          <a:prstGeom prst="rect">
            <a:avLst/>
          </a:prstGeom>
          <a:noFill/>
          <a:ln>
            <a:noFill/>
          </a:ln>
        </p:spPr>
      </p:pic>
      <p:sp>
        <p:nvSpPr>
          <p:cNvPr id="6" name="矩形 5"/>
          <p:cNvSpPr/>
          <p:nvPr/>
        </p:nvSpPr>
        <p:spPr>
          <a:xfrm>
            <a:off x="2773313" y="3232385"/>
            <a:ext cx="1552028"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1.3</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r>
              <a:rPr lang="en-US" altLang="zh-CN" sz="2800" baseline="30000">
                <a:solidFill>
                  <a:srgbClr val="C00000"/>
                </a:solidFill>
                <a:latin typeface="Times New Roman" panose="02020603050405020304" pitchFamily="18" charset="0"/>
                <a:ea typeface="宋体" panose="02010600030101010101" pitchFamily="2" charset="-122"/>
              </a:rPr>
              <a:t>-6</a:t>
            </a:r>
            <a:endParaRPr lang="zh-CN" altLang="en-US"/>
          </a:p>
        </p:txBody>
      </p:sp>
    </p:spTree>
    <p:extLst>
      <p:ext uri="{BB962C8B-B14F-4D97-AF65-F5344CB8AC3E}">
        <p14:creationId xmlns:p14="http://schemas.microsoft.com/office/powerpoint/2010/main" val="36315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1" name="组合 10"/>
          <p:cNvGrpSpPr/>
          <p:nvPr/>
        </p:nvGrpSpPr>
        <p:grpSpPr>
          <a:xfrm>
            <a:off x="0" y="1197546"/>
            <a:ext cx="11783838" cy="3515307"/>
            <a:chOff x="0" y="774110"/>
            <a:chExt cx="11783838" cy="3515307"/>
          </a:xfrm>
        </p:grpSpPr>
        <mc:AlternateContent xmlns:mc="http://schemas.openxmlformats.org/markup-compatibility/2006" xmlns:a14="http://schemas.microsoft.com/office/drawing/2010/main">
          <mc:Choice Requires="a14">
            <p:sp>
              <p:nvSpPr>
                <p:cNvPr id="13" name="矩形 12"/>
                <p:cNvSpPr/>
                <p:nvPr/>
              </p:nvSpPr>
              <p:spPr>
                <a:xfrm>
                  <a:off x="389255" y="1250315"/>
                  <a:ext cx="11394583" cy="303910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由题意可知，该合金丝的电阻为</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=3.2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由电阻定律</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𝑙</m:t>
                          </m:r>
                        </m:num>
                        <m:den>
                          <m:r>
                            <a:rPr lang="en-US" altLang="zh-CN" sz="2800" i="1">
                              <a:effectLst/>
                              <a:latin typeface="Cambria Math" panose="02040503050406030204" pitchFamily="18" charset="0"/>
                              <a:ea typeface="宋体" panose="02010600030101010101" pitchFamily="2" charset="-122"/>
                            </a:rPr>
                            <m:t>𝑆</m:t>
                          </m:r>
                        </m:den>
                      </m:f>
                    </m:oMath>
                  </a14:m>
                  <a:r>
                    <a:rPr lang="zh-CN" altLang="zh-CN" sz="2800">
                      <a:effectLst/>
                      <a:latin typeface="Times New Roman" panose="02020603050405020304" pitchFamily="18" charset="0"/>
                      <a:ea typeface="楷体" panose="02010609060101010101" pitchFamily="49" charset="-122"/>
                    </a:rPr>
                    <a:t>及</a:t>
                  </a:r>
                  <a:r>
                    <a:rPr lang="en-US" altLang="zh-CN" sz="2800" i="1">
                      <a:effectLst/>
                      <a:latin typeface="Times New Roman" panose="02020603050405020304" pitchFamily="18" charset="0"/>
                      <a:ea typeface="宋体" panose="02010600030101010101" pitchFamily="2" charset="-122"/>
                    </a:rPr>
                    <a:t>S</a:t>
                  </a:r>
                  <a:r>
                    <a:rPr lang="en-US" altLang="zh-CN" sz="2800">
                      <a:effectLst/>
                      <a:latin typeface="Times New Roman" panose="02020603050405020304" pitchFamily="18" charset="0"/>
                      <a:ea typeface="宋体" panose="02010600030101010101" pitchFamily="2" charset="-122"/>
                    </a:rPr>
                    <a:t>=π</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𝑑</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a:effectLst/>
                      <a:latin typeface="Times New Roman" panose="02020603050405020304" pitchFamily="18" charset="0"/>
                      <a:ea typeface="楷体" panose="02010609060101010101" pitchFamily="49" charset="-122"/>
                    </a:rPr>
                    <a:t>)</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ρ</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𝑅</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𝑑</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4</m:t>
                          </m:r>
                          <m:r>
                            <a:rPr lang="en-US" altLang="zh-CN" sz="2800" i="1">
                              <a:effectLst/>
                              <a:latin typeface="Cambria Math" panose="02040503050406030204" pitchFamily="18" charset="0"/>
                              <a:ea typeface="宋体" panose="02010600030101010101" pitchFamily="2" charset="-122"/>
                            </a:rPr>
                            <m:t>𝑙</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其中</a:t>
                  </a:r>
                  <a:r>
                    <a:rPr lang="en-US" altLang="zh-CN" sz="2800" i="1">
                      <a:effectLst/>
                      <a:latin typeface="Times New Roman" panose="02020603050405020304" pitchFamily="18" charset="0"/>
                      <a:ea typeface="宋体" panose="02010600030101010101" pitchFamily="2" charset="-122"/>
                    </a:rPr>
                    <a:t>d</a:t>
                  </a:r>
                  <a:r>
                    <a:rPr lang="en-US" altLang="zh-CN" sz="2800">
                      <a:effectLst/>
                      <a:latin typeface="Times New Roman" panose="02020603050405020304" pitchFamily="18" charset="0"/>
                      <a:ea typeface="宋体" panose="02010600030101010101" pitchFamily="2" charset="-122"/>
                    </a:rPr>
                    <a:t>=0.500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mm</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l</a:t>
                  </a:r>
                  <a:r>
                    <a:rPr lang="en-US" altLang="zh-CN" sz="2800">
                      <a:effectLst/>
                      <a:latin typeface="Times New Roman" panose="02020603050405020304" pitchFamily="18" charset="0"/>
                      <a:ea typeface="宋体" panose="02010600030101010101" pitchFamily="2" charset="-122"/>
                    </a:rPr>
                    <a:t>=70.00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cm-20.00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cm=50.00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cm</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代入数据解得该合金丝的电阻率为</a:t>
                  </a:r>
                  <a:r>
                    <a:rPr lang="en-US" altLang="zh-CN" sz="2800" i="1">
                      <a:effectLst/>
                      <a:latin typeface="Times New Roman" panose="02020603050405020304" pitchFamily="18" charset="0"/>
                      <a:ea typeface="宋体" panose="02010600030101010101" pitchFamily="2" charset="-122"/>
                    </a:rPr>
                    <a:t>ρ</a:t>
                  </a:r>
                  <a:r>
                    <a:rPr lang="en-US" altLang="zh-CN" sz="2800">
                      <a:effectLst/>
                      <a:latin typeface="Times New Roman" panose="02020603050405020304" pitchFamily="18" charset="0"/>
                      <a:ea typeface="宋体" panose="02010600030101010101" pitchFamily="2" charset="-122"/>
                    </a:rPr>
                    <a:t>≈1.3</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Ω·m</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55" y="1250315"/>
                  <a:ext cx="11394583" cy="3039102"/>
                </a:xfrm>
                <a:prstGeom prst="rect">
                  <a:avLst/>
                </a:prstGeom>
                <a:blipFill rotWithShape="0">
                  <a:blip r:embed="rId2"/>
                  <a:stretch>
                    <a:fillRect l="-1124" b="-2209"/>
                  </a:stretch>
                </a:blipFill>
              </p:spPr>
              <p:txBody>
                <a:bodyPr/>
                <a:lstStyle/>
                <a:p>
                  <a:r>
                    <a:rPr lang="zh-CN" altLang="en-US">
                      <a:noFill/>
                    </a:rPr>
                    <a:t> </a:t>
                  </a:r>
                </a:p>
              </p:txBody>
            </p:sp>
          </mc:Fallback>
        </mc:AlternateContent>
        <p:grpSp>
          <p:nvGrpSpPr>
            <p:cNvPr id="20" name="组合 19"/>
            <p:cNvGrpSpPr/>
            <p:nvPr/>
          </p:nvGrpSpPr>
          <p:grpSpPr>
            <a:xfrm>
              <a:off x="0" y="77411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4" name="直接连接符 2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707506"/>
            <a:ext cx="11466640" cy="332398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为减小实验误差，可采用的做法有</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有多个正确选项</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换用内阻更小的电源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换用内阻更小的电流表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换用阻值范围为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99.99 Ω</a:t>
            </a:r>
            <a:r>
              <a:rPr lang="zh-CN" altLang="zh-CN" sz="2800">
                <a:latin typeface="Times New Roman" panose="02020603050405020304" pitchFamily="18" charset="0"/>
                <a:ea typeface="宋体" panose="02010600030101010101" pitchFamily="2" charset="-122"/>
              </a:rPr>
              <a:t>的电阻箱</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多次测量该合金丝不同区间等长度样品的电阻率，再求平均值</a:t>
            </a:r>
            <a:endParaRPr lang="zh-CN" altLang="zh-CN" sz="1100">
              <a:effectLst/>
              <a:latin typeface="Times New Roman" panose="02020603050405020304" pitchFamily="18" charset="0"/>
              <a:ea typeface="宋体" panose="02010600030101010101" pitchFamily="2" charset="-122"/>
            </a:endParaRPr>
          </a:p>
        </p:txBody>
      </p:sp>
      <p:sp>
        <p:nvSpPr>
          <p:cNvPr id="4" name="矩形 3"/>
          <p:cNvSpPr/>
          <p:nvPr/>
        </p:nvSpPr>
        <p:spPr>
          <a:xfrm>
            <a:off x="6564134" y="793959"/>
            <a:ext cx="683200"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CD</a:t>
            </a:r>
            <a:endParaRPr lang="zh-CN" altLang="en-US"/>
          </a:p>
        </p:txBody>
      </p:sp>
    </p:spTree>
    <p:extLst>
      <p:ext uri="{BB962C8B-B14F-4D97-AF65-F5344CB8AC3E}">
        <p14:creationId xmlns:p14="http://schemas.microsoft.com/office/powerpoint/2010/main" val="29354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197546"/>
            <a:ext cx="11783838" cy="2868976"/>
            <a:chOff x="0" y="774110"/>
            <a:chExt cx="11783838" cy="2868976"/>
          </a:xfrm>
        </p:grpSpPr>
        <mc:AlternateContent xmlns:mc="http://schemas.openxmlformats.org/markup-compatibility/2006" xmlns:a14="http://schemas.microsoft.com/office/drawing/2010/main">
          <mc:Choice Requires="a14">
            <p:sp>
              <p:nvSpPr>
                <p:cNvPr id="13" name="矩形 12"/>
                <p:cNvSpPr/>
                <p:nvPr/>
              </p:nvSpPr>
              <p:spPr>
                <a:xfrm>
                  <a:off x="389255" y="1250315"/>
                  <a:ext cx="11394583" cy="2392771"/>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根据电阻定律可知</a:t>
                  </a:r>
                  <a:r>
                    <a:rPr lang="en-US" altLang="zh-CN" sz="2800" i="1">
                      <a:effectLst/>
                      <a:latin typeface="Times New Roman" panose="02020603050405020304" pitchFamily="18" charset="0"/>
                      <a:ea typeface="宋体" panose="02010600030101010101" pitchFamily="2" charset="-122"/>
                    </a:rPr>
                    <a:t>ρ</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𝑙</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，则为了减小实验误差，可减小测合金丝电阻时的误差，选择更精确的电阻箱，可换用阻值范围为</a:t>
                  </a:r>
                  <a:r>
                    <a:rPr lang="en-US" altLang="zh-CN" sz="2800">
                      <a:effectLst/>
                      <a:latin typeface="Times New Roman" panose="02020603050405020304" pitchFamily="18" charset="0"/>
                      <a:ea typeface="宋体" panose="02010600030101010101" pitchFamily="2" charset="-122"/>
                    </a:rPr>
                    <a:t>0</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99.99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，或多次测量该合金丝不同区间等长度样品的电阻率，再求平均值。</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55" y="1250315"/>
                  <a:ext cx="11394583" cy="2392771"/>
                </a:xfrm>
                <a:prstGeom prst="rect">
                  <a:avLst/>
                </a:prstGeom>
                <a:blipFill rotWithShape="0">
                  <a:blip r:embed="rId2"/>
                  <a:stretch>
                    <a:fillRect l="-1124" r="-214" b="-2041"/>
                  </a:stretch>
                </a:blipFill>
              </p:spPr>
              <p:txBody>
                <a:bodyPr/>
                <a:lstStyle/>
                <a:p>
                  <a:r>
                    <a:rPr lang="zh-CN" altLang="en-US">
                      <a:noFill/>
                    </a:rPr>
                    <a:t> </a:t>
                  </a:r>
                </a:p>
              </p:txBody>
            </p:sp>
          </mc:Fallback>
        </mc:AlternateContent>
        <p:grpSp>
          <p:nvGrpSpPr>
            <p:cNvPr id="20" name="组合 19"/>
            <p:cNvGrpSpPr/>
            <p:nvPr/>
          </p:nvGrpSpPr>
          <p:grpSpPr>
            <a:xfrm>
              <a:off x="0" y="77411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4" name="直接连接符 2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9129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248071"/>
            <a:ext cx="11412000" cy="2417072"/>
          </a:xfrm>
          <a:prstGeom prst="rect">
            <a:avLst/>
          </a:prstGeom>
        </p:spPr>
        <p:txBody>
          <a:bodyPr>
            <a:spAutoFit/>
          </a:bodyPr>
          <a:lstStyle/>
          <a:p>
            <a:pPr algn="just">
              <a:lnSpc>
                <a:spcPct val="150000"/>
              </a:lnSpc>
              <a:spcAft>
                <a:spcPts val="0"/>
              </a:spcAft>
              <a:tabLst>
                <a:tab pos="2790825" algn="l"/>
                <a:tab pos="4231005" algn="l"/>
              </a:tabLst>
            </a:pPr>
            <a:r>
              <a:rPr lang="zh-CN" altLang="zh-CN" sz="260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smtClean="0">
                <a:latin typeface="Times New Roman" panose="02020603050405020304" pitchFamily="18" charset="0"/>
                <a:ea typeface="楷体" panose="02010609060101010101" pitchFamily="49" charset="-122"/>
              </a:rPr>
              <a:t>(</a:t>
            </a:r>
            <a:r>
              <a:rPr lang="en-US" altLang="zh-CN" sz="2600">
                <a:latin typeface="Times New Roman" panose="02020603050405020304" pitchFamily="18" charset="0"/>
                <a:ea typeface="宋体" panose="02010600030101010101" pitchFamily="2" charset="-122"/>
              </a:rPr>
              <a:t>2025·</a:t>
            </a:r>
            <a:r>
              <a:rPr lang="zh-CN" altLang="zh-CN" sz="2600">
                <a:latin typeface="Times New Roman" panose="02020603050405020304" pitchFamily="18" charset="0"/>
                <a:ea typeface="楷体" panose="02010609060101010101" pitchFamily="49" charset="-122"/>
                <a:cs typeface="Times New Roman" panose="02020603050405020304" pitchFamily="18" charset="0"/>
              </a:rPr>
              <a:t>黑吉辽蒙卷</a:t>
            </a:r>
            <a:r>
              <a:rPr lang="en-US" altLang="zh-CN" sz="2600">
                <a:latin typeface="Times New Roman" panose="02020603050405020304" pitchFamily="18" charset="0"/>
                <a:ea typeface="宋体" panose="02010600030101010101" pitchFamily="2" charset="-122"/>
              </a:rPr>
              <a:t>·11</a:t>
            </a:r>
            <a:r>
              <a:rPr lang="en-US" altLang="zh-CN" sz="2600">
                <a:latin typeface="Times New Roman" panose="02020603050405020304" pitchFamily="18" charset="0"/>
                <a:ea typeface="楷体" panose="02010609060101010101" pitchFamily="49" charset="-122"/>
              </a:rPr>
              <a:t>)</a:t>
            </a:r>
            <a:r>
              <a:rPr lang="zh-CN" altLang="zh-CN" sz="2600">
                <a:latin typeface="Times New Roman" panose="02020603050405020304" pitchFamily="18" charset="0"/>
                <a:ea typeface="宋体" panose="02010600030101010101" pitchFamily="2" charset="-122"/>
                <a:cs typeface="Times New Roman" panose="02020603050405020304" pitchFamily="18" charset="0"/>
              </a:rPr>
              <a:t>在测量某非线性元件的伏安特性时，为研究电表内阻对测量结果的影响，某同学设计了如图</a:t>
            </a:r>
            <a:r>
              <a:rPr lang="en-US" altLang="zh-CN" sz="2600">
                <a:latin typeface="Times New Roman" panose="02020603050405020304" pitchFamily="18" charset="0"/>
                <a:ea typeface="宋体" panose="02010600030101010101" pitchFamily="2" charset="-122"/>
              </a:rPr>
              <a:t>(a)</a:t>
            </a:r>
            <a:r>
              <a:rPr lang="zh-CN" altLang="zh-CN" sz="2600">
                <a:latin typeface="Times New Roman" panose="02020603050405020304" pitchFamily="18" charset="0"/>
                <a:ea typeface="宋体" panose="02010600030101010101" pitchFamily="2" charset="-122"/>
                <a:cs typeface="Times New Roman" panose="02020603050405020304" pitchFamily="18" charset="0"/>
              </a:rPr>
              <a:t>所示的电路。选择多用电表的直流电压挡测量电压。实验步骤如下</a:t>
            </a:r>
            <a:r>
              <a:rPr lang="zh-CN" altLang="zh-CN" sz="26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①</a:t>
            </a:r>
            <a:r>
              <a:rPr lang="zh-CN" altLang="zh-CN" sz="2600">
                <a:latin typeface="Times New Roman" panose="02020603050405020304" pitchFamily="18" charset="0"/>
                <a:ea typeface="宋体" panose="02010600030101010101" pitchFamily="2" charset="-122"/>
              </a:rPr>
              <a:t>滑动变阻器滑片置于适当位置，闭合开关</a:t>
            </a:r>
            <a:r>
              <a:rPr lang="zh-CN" altLang="zh-CN" sz="2600" smtClean="0">
                <a:latin typeface="Times New Roman" panose="02020603050405020304" pitchFamily="18" charset="0"/>
                <a:ea typeface="宋体" panose="02010600030101010101" pitchFamily="2" charset="-122"/>
              </a:rPr>
              <a:t>；</a:t>
            </a:r>
            <a:endParaRPr lang="zh-CN" altLang="zh-CN" sz="2600">
              <a:latin typeface="Times New Roman" panose="02020603050405020304" pitchFamily="18" charset="0"/>
              <a:ea typeface="宋体" panose="02010600030101010101" pitchFamily="2" charset="-122"/>
            </a:endParaRPr>
          </a:p>
        </p:txBody>
      </p:sp>
      <p:sp>
        <p:nvSpPr>
          <p:cNvPr id="4" name="剪去对角的矩形 3"/>
          <p:cNvSpPr/>
          <p:nvPr/>
        </p:nvSpPr>
        <p:spPr>
          <a:xfrm>
            <a:off x="-15677" y="49992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2</a:t>
            </a:r>
            <a:endParaRPr lang="zh-CN" altLang="en-US" dirty="0">
              <a:sym typeface="+mn-ea"/>
            </a:endParaRPr>
          </a:p>
        </p:txBody>
      </p:sp>
      <p:pic>
        <p:nvPicPr>
          <p:cNvPr id="9" name="image62.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9291"/>
          <a:stretch/>
        </p:blipFill>
        <p:spPr bwMode="auto">
          <a:xfrm>
            <a:off x="9340903" y="2792387"/>
            <a:ext cx="2444626" cy="3168352"/>
          </a:xfrm>
          <a:prstGeom prst="rect">
            <a:avLst/>
          </a:prstGeom>
          <a:noFill/>
          <a:ln>
            <a:noFill/>
          </a:ln>
        </p:spPr>
      </p:pic>
      <p:sp>
        <p:nvSpPr>
          <p:cNvPr id="10" name="矩形 9"/>
          <p:cNvSpPr/>
          <p:nvPr/>
        </p:nvSpPr>
        <p:spPr>
          <a:xfrm>
            <a:off x="373528" y="2626320"/>
            <a:ext cx="8529989" cy="369331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600">
                <a:latin typeface="Times New Roman" panose="02020603050405020304" pitchFamily="18" charset="0"/>
                <a:ea typeface="宋体" panose="02010600030101010101" pitchFamily="2" charset="-122"/>
                <a:cs typeface="宋体" panose="02010600030101010101" pitchFamily="2" charset="-122"/>
              </a:rPr>
              <a:t>②</a:t>
            </a:r>
            <a:r>
              <a:rPr lang="zh-CN" altLang="zh-CN" sz="2600">
                <a:latin typeface="Times New Roman" panose="02020603050405020304" pitchFamily="18" charset="0"/>
                <a:ea typeface="宋体" panose="02010600030101010101" pitchFamily="2" charset="-122"/>
              </a:rPr>
              <a:t>表笔分别连</a:t>
            </a:r>
            <a:r>
              <a:rPr lang="en-US" altLang="zh-CN" sz="2600" i="1">
                <a:latin typeface="Times New Roman" panose="02020603050405020304" pitchFamily="18" charset="0"/>
                <a:ea typeface="宋体" panose="02010600030101010101" pitchFamily="2" charset="-122"/>
              </a:rPr>
              <a:t>a</a:t>
            </a:r>
            <a:r>
              <a:rPr lang="zh-CN"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b</a:t>
            </a:r>
            <a:r>
              <a:rPr lang="zh-CN" altLang="zh-CN" sz="2600">
                <a:latin typeface="Times New Roman" panose="02020603050405020304" pitchFamily="18" charset="0"/>
                <a:ea typeface="宋体" panose="02010600030101010101" pitchFamily="2" charset="-122"/>
              </a:rPr>
              <a:t>接点，调节滑片位置，记录电流表示数</a:t>
            </a:r>
            <a:r>
              <a:rPr lang="en-US" altLang="zh-CN" sz="2600" i="1">
                <a:latin typeface="Times New Roman" panose="02020603050405020304" pitchFamily="18" charset="0"/>
                <a:ea typeface="宋体" panose="02010600030101010101" pitchFamily="2" charset="-122"/>
              </a:rPr>
              <a:t>I</a:t>
            </a:r>
            <a:r>
              <a:rPr lang="zh-CN" altLang="zh-CN" sz="2600">
                <a:latin typeface="Times New Roman" panose="02020603050405020304" pitchFamily="18" charset="0"/>
                <a:ea typeface="宋体" panose="02010600030101010101" pitchFamily="2" charset="-122"/>
              </a:rPr>
              <a:t>和</a:t>
            </a:r>
            <a:r>
              <a:rPr lang="en-US" altLang="zh-CN" sz="2600" i="1">
                <a:latin typeface="Times New Roman" panose="02020603050405020304" pitchFamily="18" charset="0"/>
                <a:ea typeface="宋体" panose="02010600030101010101" pitchFamily="2" charset="-122"/>
              </a:rPr>
              <a:t>a</a:t>
            </a:r>
            <a:r>
              <a:rPr lang="zh-CN"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b</a:t>
            </a:r>
            <a:r>
              <a:rPr lang="zh-CN" altLang="zh-CN" sz="2600">
                <a:latin typeface="Times New Roman" panose="02020603050405020304" pitchFamily="18" charset="0"/>
                <a:ea typeface="宋体" panose="02010600030101010101" pitchFamily="2" charset="-122"/>
              </a:rPr>
              <a:t>间电压</a:t>
            </a:r>
            <a:r>
              <a:rPr lang="en-US" altLang="zh-CN" sz="2600" i="1">
                <a:latin typeface="Times New Roman" panose="02020603050405020304" pitchFamily="18" charset="0"/>
                <a:ea typeface="宋体" panose="02010600030101010101" pitchFamily="2" charset="-122"/>
              </a:rPr>
              <a:t>U</a:t>
            </a:r>
            <a:r>
              <a:rPr lang="en-US" altLang="zh-CN" sz="2600" i="1" baseline="-25000">
                <a:latin typeface="Times New Roman" panose="02020603050405020304" pitchFamily="18" charset="0"/>
                <a:ea typeface="宋体" panose="02010600030101010101" pitchFamily="2" charset="-122"/>
              </a:rPr>
              <a:t>ab</a:t>
            </a:r>
            <a:r>
              <a:rPr lang="zh-CN" altLang="zh-CN" sz="2600">
                <a:latin typeface="Times New Roman" panose="02020603050405020304" pitchFamily="18" charset="0"/>
                <a:ea typeface="宋体" panose="02010600030101010101" pitchFamily="2" charset="-122"/>
              </a:rPr>
              <a:t>；</a:t>
            </a:r>
          </a:p>
          <a:p>
            <a:pPr>
              <a:lnSpc>
                <a:spcPct val="150000"/>
              </a:lnSpc>
              <a:spcAft>
                <a:spcPts val="0"/>
              </a:spcAft>
              <a:tabLst>
                <a:tab pos="2340610" algn="l"/>
                <a:tab pos="2790825" algn="l"/>
                <a:tab pos="4231005" algn="l"/>
              </a:tabLst>
            </a:pPr>
            <a:r>
              <a:rPr lang="zh-CN" altLang="zh-CN" sz="2600" spc="-100">
                <a:latin typeface="Times New Roman" panose="02020603050405020304" pitchFamily="18" charset="0"/>
                <a:ea typeface="宋体" panose="02010600030101010101" pitchFamily="2" charset="-122"/>
                <a:cs typeface="宋体" panose="02010600030101010101" pitchFamily="2" charset="-122"/>
              </a:rPr>
              <a:t>③</a:t>
            </a:r>
            <a:r>
              <a:rPr lang="zh-CN" altLang="zh-CN" sz="2600" spc="-100">
                <a:latin typeface="Times New Roman" panose="02020603050405020304" pitchFamily="18" charset="0"/>
                <a:ea typeface="宋体" panose="02010600030101010101" pitchFamily="2" charset="-122"/>
              </a:rPr>
              <a:t>表笔分别连</a:t>
            </a:r>
            <a:r>
              <a:rPr lang="en-US" altLang="zh-CN" sz="2600" i="1" spc="-100">
                <a:latin typeface="Times New Roman" panose="02020603050405020304" pitchFamily="18" charset="0"/>
                <a:ea typeface="宋体" panose="02010600030101010101" pitchFamily="2" charset="-122"/>
              </a:rPr>
              <a:t>a</a:t>
            </a:r>
            <a:r>
              <a:rPr lang="zh-CN" altLang="zh-CN" sz="2600" spc="-100">
                <a:latin typeface="Times New Roman" panose="02020603050405020304" pitchFamily="18" charset="0"/>
                <a:ea typeface="宋体" panose="02010600030101010101" pitchFamily="2" charset="-122"/>
              </a:rPr>
              <a:t>、</a:t>
            </a:r>
            <a:r>
              <a:rPr lang="en-US" altLang="zh-CN" sz="2600" i="1" spc="-100">
                <a:latin typeface="Times New Roman" panose="02020603050405020304" pitchFamily="18" charset="0"/>
                <a:ea typeface="宋体" panose="02010600030101010101" pitchFamily="2" charset="-122"/>
              </a:rPr>
              <a:t>c</a:t>
            </a:r>
            <a:r>
              <a:rPr lang="zh-CN" altLang="zh-CN" sz="2600" spc="-100">
                <a:latin typeface="Times New Roman" panose="02020603050405020304" pitchFamily="18" charset="0"/>
                <a:ea typeface="宋体" panose="02010600030101010101" pitchFamily="2" charset="-122"/>
              </a:rPr>
              <a:t>接点，调节滑片位置，使电流表示数仍为</a:t>
            </a:r>
            <a:r>
              <a:rPr lang="en-US" altLang="zh-CN" sz="2600" i="1" spc="-100">
                <a:latin typeface="Times New Roman" panose="02020603050405020304" pitchFamily="18" charset="0"/>
                <a:ea typeface="宋体" panose="02010600030101010101" pitchFamily="2" charset="-122"/>
              </a:rPr>
              <a:t>I</a:t>
            </a:r>
            <a:r>
              <a:rPr lang="zh-CN" altLang="zh-CN" sz="2600" spc="-100">
                <a:latin typeface="Times New Roman" panose="02020603050405020304" pitchFamily="18" charset="0"/>
                <a:ea typeface="宋体" panose="02010600030101010101" pitchFamily="2" charset="-122"/>
              </a:rPr>
              <a:t>，记录</a:t>
            </a:r>
            <a:r>
              <a:rPr lang="en-US" altLang="zh-CN" sz="2600" i="1" spc="-100">
                <a:latin typeface="Times New Roman" panose="02020603050405020304" pitchFamily="18" charset="0"/>
                <a:ea typeface="宋体" panose="02010600030101010101" pitchFamily="2" charset="-122"/>
              </a:rPr>
              <a:t>a</a:t>
            </a:r>
            <a:r>
              <a:rPr lang="zh-CN" altLang="zh-CN" sz="2600" spc="-100">
                <a:latin typeface="Times New Roman" panose="02020603050405020304" pitchFamily="18" charset="0"/>
                <a:ea typeface="宋体" panose="02010600030101010101" pitchFamily="2" charset="-122"/>
              </a:rPr>
              <a:t>、</a:t>
            </a:r>
            <a:r>
              <a:rPr lang="en-US" altLang="zh-CN" sz="2600" i="1" spc="-100">
                <a:latin typeface="Times New Roman" panose="02020603050405020304" pitchFamily="18" charset="0"/>
                <a:ea typeface="宋体" panose="02010600030101010101" pitchFamily="2" charset="-122"/>
              </a:rPr>
              <a:t>c</a:t>
            </a:r>
            <a:r>
              <a:rPr lang="zh-CN" altLang="zh-CN" sz="2600" spc="-100">
                <a:latin typeface="Times New Roman" panose="02020603050405020304" pitchFamily="18" charset="0"/>
                <a:ea typeface="宋体" panose="02010600030101010101" pitchFamily="2" charset="-122"/>
              </a:rPr>
              <a:t>间电压</a:t>
            </a:r>
            <a:r>
              <a:rPr lang="en-US" altLang="zh-CN" sz="2600" i="1" spc="-100">
                <a:latin typeface="Times New Roman" panose="02020603050405020304" pitchFamily="18" charset="0"/>
                <a:ea typeface="宋体" panose="02010600030101010101" pitchFamily="2" charset="-122"/>
              </a:rPr>
              <a:t>U</a:t>
            </a:r>
            <a:r>
              <a:rPr lang="en-US" altLang="zh-CN" sz="2600" i="1" spc="-100" baseline="-25000">
                <a:latin typeface="Times New Roman" panose="02020603050405020304" pitchFamily="18" charset="0"/>
                <a:ea typeface="宋体" panose="02010600030101010101" pitchFamily="2" charset="-122"/>
              </a:rPr>
              <a:t>ac</a:t>
            </a:r>
            <a:r>
              <a:rPr lang="zh-CN" altLang="zh-CN" sz="2600" spc="-100" smtClean="0">
                <a:latin typeface="Times New Roman" panose="02020603050405020304" pitchFamily="18" charset="0"/>
                <a:ea typeface="宋体" panose="02010600030101010101" pitchFamily="2" charset="-122"/>
              </a:rPr>
              <a:t>；</a:t>
            </a:r>
            <a:endParaRPr lang="en-US" altLang="zh-CN" sz="2600" spc="-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600">
                <a:ea typeface="宋体" panose="02010600030101010101" pitchFamily="2" charset="-122"/>
                <a:cs typeface="宋体" panose="02010600030101010101" pitchFamily="2" charset="-122"/>
              </a:rPr>
              <a:t>④</a:t>
            </a:r>
            <a:r>
              <a:rPr lang="zh-CN" altLang="zh-CN" sz="2600">
                <a:latin typeface="Times New Roman" panose="02020603050405020304" pitchFamily="18" charset="0"/>
                <a:ea typeface="宋体" panose="02010600030101010101" pitchFamily="2" charset="-122"/>
                <a:cs typeface="Times New Roman" panose="02020603050405020304" pitchFamily="18" charset="0"/>
              </a:rPr>
              <a:t>表笔分别连</a:t>
            </a:r>
            <a:r>
              <a:rPr lang="en-US" altLang="zh-CN" sz="2600" i="1">
                <a:latin typeface="Times New Roman" panose="02020603050405020304" pitchFamily="18" charset="0"/>
                <a:ea typeface="宋体" panose="02010600030101010101" pitchFamily="2" charset="-122"/>
              </a:rPr>
              <a:t>b</a:t>
            </a:r>
            <a:r>
              <a:rPr lang="zh-CN" altLang="zh-CN" sz="260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a:latin typeface="Times New Roman" panose="02020603050405020304" pitchFamily="18" charset="0"/>
                <a:ea typeface="宋体" panose="02010600030101010101" pitchFamily="2" charset="-122"/>
              </a:rPr>
              <a:t>c</a:t>
            </a:r>
            <a:r>
              <a:rPr lang="zh-CN" altLang="zh-CN" sz="2600">
                <a:latin typeface="Times New Roman" panose="02020603050405020304" pitchFamily="18" charset="0"/>
                <a:ea typeface="宋体" panose="02010600030101010101" pitchFamily="2" charset="-122"/>
                <a:cs typeface="Times New Roman" panose="02020603050405020304" pitchFamily="18" charset="0"/>
              </a:rPr>
              <a:t>接点，调节滑片位置，使电流表示数仍为</a:t>
            </a:r>
            <a:r>
              <a:rPr lang="en-US" altLang="zh-CN" sz="2600" i="1">
                <a:latin typeface="Times New Roman" panose="02020603050405020304" pitchFamily="18" charset="0"/>
                <a:ea typeface="宋体" panose="02010600030101010101" pitchFamily="2" charset="-122"/>
              </a:rPr>
              <a:t>I</a:t>
            </a:r>
            <a:r>
              <a:rPr lang="zh-CN" altLang="zh-CN" sz="2600">
                <a:latin typeface="Times New Roman" panose="02020603050405020304" pitchFamily="18" charset="0"/>
                <a:ea typeface="宋体" panose="02010600030101010101" pitchFamily="2" charset="-122"/>
                <a:cs typeface="Times New Roman" panose="02020603050405020304" pitchFamily="18" charset="0"/>
              </a:rPr>
              <a:t>，记录</a:t>
            </a:r>
            <a:r>
              <a:rPr lang="en-US" altLang="zh-CN" sz="2600" i="1">
                <a:latin typeface="Times New Roman" panose="02020603050405020304" pitchFamily="18" charset="0"/>
                <a:ea typeface="宋体" panose="02010600030101010101" pitchFamily="2" charset="-122"/>
              </a:rPr>
              <a:t>b</a:t>
            </a:r>
            <a:r>
              <a:rPr lang="zh-CN" altLang="zh-CN" sz="260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a:latin typeface="Times New Roman" panose="02020603050405020304" pitchFamily="18" charset="0"/>
                <a:ea typeface="宋体" panose="02010600030101010101" pitchFamily="2" charset="-122"/>
              </a:rPr>
              <a:t>c</a:t>
            </a:r>
            <a:r>
              <a:rPr lang="zh-CN" altLang="zh-CN" sz="2600">
                <a:latin typeface="Times New Roman" panose="02020603050405020304" pitchFamily="18" charset="0"/>
                <a:ea typeface="宋体" panose="02010600030101010101" pitchFamily="2" charset="-122"/>
                <a:cs typeface="Times New Roman" panose="02020603050405020304" pitchFamily="18" charset="0"/>
              </a:rPr>
              <a:t>间电压</a:t>
            </a:r>
            <a:r>
              <a:rPr lang="en-US" altLang="zh-CN" sz="2600" i="1">
                <a:latin typeface="Times New Roman" panose="02020603050405020304" pitchFamily="18" charset="0"/>
                <a:ea typeface="宋体" panose="02010600030101010101" pitchFamily="2" charset="-122"/>
              </a:rPr>
              <a:t>U</a:t>
            </a:r>
            <a:r>
              <a:rPr lang="en-US" altLang="zh-CN" sz="2600" i="1" baseline="-25000">
                <a:latin typeface="Times New Roman" panose="02020603050405020304" pitchFamily="18" charset="0"/>
                <a:ea typeface="宋体" panose="02010600030101010101" pitchFamily="2" charset="-122"/>
              </a:rPr>
              <a:t>bc</a:t>
            </a:r>
            <a:r>
              <a:rPr lang="zh-CN" altLang="zh-CN" sz="2600">
                <a:latin typeface="Times New Roman" panose="02020603050405020304" pitchFamily="18" charset="0"/>
                <a:ea typeface="宋体" panose="02010600030101010101" pitchFamily="2" charset="-122"/>
                <a:cs typeface="Times New Roman" panose="02020603050405020304" pitchFamily="18" charset="0"/>
              </a:rPr>
              <a:t>，计算</a:t>
            </a:r>
            <a:r>
              <a:rPr lang="en-US" altLang="zh-CN" sz="2600" i="1">
                <a:latin typeface="Times New Roman" panose="02020603050405020304" pitchFamily="18" charset="0"/>
                <a:ea typeface="宋体" panose="02010600030101010101" pitchFamily="2" charset="-122"/>
              </a:rPr>
              <a:t>U</a:t>
            </a:r>
            <a:r>
              <a:rPr lang="en-US" altLang="zh-CN" sz="2600" i="1" baseline="-25000">
                <a:latin typeface="Times New Roman" panose="02020603050405020304" pitchFamily="18" charset="0"/>
                <a:ea typeface="宋体" panose="02010600030101010101" pitchFamily="2" charset="-122"/>
              </a:rPr>
              <a:t>ac</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U</a:t>
            </a:r>
            <a:r>
              <a:rPr lang="en-US" altLang="zh-CN" sz="2600" i="1" baseline="-25000">
                <a:latin typeface="Times New Roman" panose="02020603050405020304" pitchFamily="18" charset="0"/>
                <a:ea typeface="宋体" panose="02010600030101010101" pitchFamily="2" charset="-122"/>
              </a:rPr>
              <a:t>bc</a:t>
            </a:r>
            <a:r>
              <a:rPr lang="zh-CN" altLang="zh-CN" sz="26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spc="-10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95432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hlinkClick r:id="rId2" action="ppaction://hlinksldjump"/>
          </p:cNvPr>
          <p:cNvSpPr/>
          <p:nvPr/>
        </p:nvSpPr>
        <p:spPr>
          <a:xfrm>
            <a:off x="1682559" y="4276590"/>
            <a:ext cx="3900427" cy="523220"/>
          </a:xfrm>
          <a:prstGeom prst="rect">
            <a:avLst/>
          </a:prstGeom>
        </p:spPr>
        <p:txBody>
          <a:bodyPr wrap="none">
            <a:spAutoFit/>
          </a:bodyPr>
          <a:lstStyle/>
          <a:p>
            <a:r>
              <a:rPr lang="zh-CN" altLang="zh-CN" sz="2800" spc="300" dirty="0">
                <a:solidFill>
                  <a:schemeClr val="tx1">
                    <a:lumMod val="85000"/>
                    <a:lumOff val="15000"/>
                  </a:schemeClr>
                </a:solidFill>
                <a:ea typeface="微软雅黑" panose="020B0503020204020204" charset="-122"/>
                <a:cs typeface="+mn-ea"/>
              </a:rPr>
              <a:t>专题强化</a:t>
            </a:r>
            <a:r>
              <a:rPr lang="zh-CN" altLang="zh-CN" sz="2800" spc="300" dirty="0" smtClean="0">
                <a:solidFill>
                  <a:schemeClr val="tx1">
                    <a:lumMod val="85000"/>
                    <a:lumOff val="15000"/>
                  </a:schemeClr>
                </a:solidFill>
                <a:ea typeface="微软雅黑" panose="020B0503020204020204" charset="-122"/>
                <a:cs typeface="+mn-ea"/>
              </a:rPr>
              <a:t>练</a:t>
            </a:r>
            <a:r>
              <a:rPr lang="zh-CN" altLang="en-US" sz="2800" spc="300" dirty="0">
                <a:solidFill>
                  <a:prstClr val="black">
                    <a:lumMod val="85000"/>
                    <a:lumOff val="15000"/>
                  </a:prstClr>
                </a:solidFill>
                <a:latin typeface="Times New Roman" panose="02020603050405020304" pitchFamily="18" charset="0"/>
                <a:ea typeface="微软雅黑" panose="020B0503020204020204" charset="-122"/>
                <a:cs typeface="+mn-ea"/>
              </a:rPr>
              <a:t>　</a:t>
            </a:r>
            <a:r>
              <a:rPr lang="en-US" altLang="zh-CN" sz="2800" spc="300" dirty="0" smtClean="0">
                <a:solidFill>
                  <a:prstClr val="black">
                    <a:lumMod val="85000"/>
                    <a:lumOff val="15000"/>
                  </a:prstClr>
                </a:solidFill>
                <a:latin typeface="Times New Roman" panose="02020603050405020304" pitchFamily="18" charset="0"/>
                <a:ea typeface="微软雅黑" panose="020B0503020204020204" charset="-122"/>
                <a:cs typeface="+mn-ea"/>
              </a:rPr>
              <a:t>[</a:t>
            </a:r>
            <a:r>
              <a:rPr lang="zh-CN" altLang="en-US" sz="2800" spc="300" dirty="0" smtClean="0">
                <a:solidFill>
                  <a:prstClr val="black">
                    <a:lumMod val="85000"/>
                    <a:lumOff val="15000"/>
                  </a:prstClr>
                </a:solidFill>
                <a:latin typeface="Times New Roman" panose="02020603050405020304" pitchFamily="18" charset="0"/>
                <a:ea typeface="微软雅黑" panose="020B0503020204020204" charset="-122"/>
                <a:cs typeface="+mn-ea"/>
              </a:rPr>
              <a:t>训练</a:t>
            </a:r>
            <a:r>
              <a:rPr lang="en-US" altLang="zh-CN" sz="2800" spc="300" dirty="0" smtClean="0">
                <a:solidFill>
                  <a:prstClr val="black">
                    <a:lumMod val="85000"/>
                    <a:lumOff val="15000"/>
                  </a:prstClr>
                </a:solidFill>
                <a:latin typeface="Times New Roman" panose="02020603050405020304" pitchFamily="18" charset="0"/>
                <a:ea typeface="微软雅黑" panose="020B0503020204020204" charset="-122"/>
                <a:cs typeface="+mn-ea"/>
              </a:rPr>
              <a:t>1]</a:t>
            </a:r>
            <a:endParaRPr lang="zh-CN" altLang="zh-CN" sz="2800" spc="300" dirty="0">
              <a:solidFill>
                <a:schemeClr val="tx1">
                  <a:lumMod val="85000"/>
                  <a:lumOff val="15000"/>
                </a:schemeClr>
              </a:solidFill>
              <a:ea typeface="微软雅黑" panose="020B0503020204020204" charset="-122"/>
              <a:cs typeface="+mn-ea"/>
            </a:endParaRPr>
          </a:p>
        </p:txBody>
      </p:sp>
      <p:sp>
        <p:nvSpPr>
          <p:cNvPr id="13" name="文本框 12">
            <a:hlinkClick r:id="rId3" action="ppaction://hlinksldjump"/>
          </p:cNvPr>
          <p:cNvSpPr txBox="1"/>
          <p:nvPr/>
        </p:nvSpPr>
        <p:spPr>
          <a:xfrm>
            <a:off x="1682559" y="2552127"/>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考点二　以闭合电路欧姆定律为核心的实验</a:t>
            </a:r>
          </a:p>
        </p:txBody>
      </p:sp>
      <p:sp>
        <p:nvSpPr>
          <p:cNvPr id="15" name="文本框 14">
            <a:hlinkClick r:id="rId4" action="ppaction://hlinksldjump"/>
          </p:cNvPr>
          <p:cNvSpPr txBox="1"/>
          <p:nvPr/>
        </p:nvSpPr>
        <p:spPr>
          <a:xfrm>
            <a:off x="1682558" y="1689896"/>
            <a:ext cx="6284855"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考点一　以测电阻为核心的实验</a:t>
            </a:r>
            <a:endParaRPr lang="zh-CN" altLang="zh-CN" sz="2800" spc="300" dirty="0">
              <a:solidFill>
                <a:schemeClr val="tx1">
                  <a:lumMod val="85000"/>
                  <a:lumOff val="15000"/>
                </a:schemeClr>
              </a:solidFill>
              <a:ea typeface="微软雅黑" panose="020B0503020204020204" charset="-122"/>
              <a:cs typeface="+mn-ea"/>
            </a:endParaRPr>
          </a:p>
        </p:txBody>
      </p:sp>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内容索引</a:t>
              </a:r>
            </a:p>
          </p:txBody>
        </p:sp>
      </p:grpSp>
      <p:sp>
        <p:nvSpPr>
          <p:cNvPr id="11" name="矩形 10">
            <a:hlinkClick r:id="rId5" action="ppaction://hlinksldjump"/>
          </p:cNvPr>
          <p:cNvSpPr/>
          <p:nvPr/>
        </p:nvSpPr>
        <p:spPr>
          <a:xfrm>
            <a:off x="1682559" y="5138822"/>
            <a:ext cx="3900427" cy="523220"/>
          </a:xfrm>
          <a:prstGeom prst="rect">
            <a:avLst/>
          </a:prstGeom>
        </p:spPr>
        <p:txBody>
          <a:bodyPr wrap="none">
            <a:spAutoFit/>
          </a:bodyPr>
          <a:lstStyle/>
          <a:p>
            <a:r>
              <a:rPr lang="zh-CN" altLang="zh-CN" sz="2800" spc="300" dirty="0">
                <a:solidFill>
                  <a:schemeClr val="tx1">
                    <a:lumMod val="85000"/>
                    <a:lumOff val="15000"/>
                  </a:schemeClr>
                </a:solidFill>
                <a:latin typeface="Times New Roman" panose="02020603050405020304" pitchFamily="18" charset="0"/>
                <a:ea typeface="微软雅黑" panose="020B0503020204020204" charset="-122"/>
                <a:cs typeface="+mn-ea"/>
              </a:rPr>
              <a:t>专题强化练</a:t>
            </a:r>
            <a:r>
              <a:rPr lang="zh-CN" altLang="en-US" sz="2800" spc="300" dirty="0">
                <a:solidFill>
                  <a:schemeClr val="tx1">
                    <a:lumMod val="85000"/>
                    <a:lumOff val="15000"/>
                  </a:schemeClr>
                </a:solidFill>
                <a:latin typeface="Times New Roman" panose="02020603050405020304" pitchFamily="18" charset="0"/>
                <a:ea typeface="微软雅黑" panose="020B0503020204020204" charset="-122"/>
                <a:cs typeface="+mn-ea"/>
              </a:rPr>
              <a:t>　</a:t>
            </a:r>
            <a:r>
              <a:rPr lang="en-US" altLang="zh-CN" sz="2800" spc="300" dirty="0" smtClean="0">
                <a:solidFill>
                  <a:schemeClr val="tx1">
                    <a:lumMod val="85000"/>
                    <a:lumOff val="15000"/>
                  </a:schemeClr>
                </a:solidFill>
                <a:latin typeface="Times New Roman" panose="02020603050405020304" pitchFamily="18" charset="0"/>
                <a:ea typeface="微软雅黑" panose="020B0503020204020204" charset="-122"/>
                <a:cs typeface="+mn-ea"/>
              </a:rPr>
              <a:t>[</a:t>
            </a:r>
            <a:r>
              <a:rPr lang="zh-CN" altLang="en-US" sz="2800" spc="300" dirty="0">
                <a:solidFill>
                  <a:prstClr val="black">
                    <a:lumMod val="85000"/>
                    <a:lumOff val="15000"/>
                  </a:prstClr>
                </a:solidFill>
                <a:latin typeface="Times New Roman" panose="02020603050405020304" pitchFamily="18" charset="0"/>
                <a:ea typeface="微软雅黑" panose="020B0503020204020204" charset="-122"/>
                <a:cs typeface="+mn-ea"/>
              </a:rPr>
              <a:t>训练</a:t>
            </a:r>
            <a:r>
              <a:rPr lang="en-US" altLang="zh-CN" sz="2800" spc="300" dirty="0" smtClean="0">
                <a:solidFill>
                  <a:schemeClr val="tx1">
                    <a:lumMod val="85000"/>
                    <a:lumOff val="15000"/>
                  </a:schemeClr>
                </a:solidFill>
                <a:latin typeface="Times New Roman" panose="02020603050405020304" pitchFamily="18" charset="0"/>
                <a:ea typeface="微软雅黑" panose="020B0503020204020204" charset="-122"/>
                <a:cs typeface="+mn-ea"/>
              </a:rPr>
              <a:t>2]</a:t>
            </a:r>
            <a:endParaRPr lang="zh-CN" altLang="zh-CN" sz="2800" spc="300" dirty="0">
              <a:solidFill>
                <a:schemeClr val="tx1">
                  <a:lumMod val="85000"/>
                  <a:lumOff val="15000"/>
                </a:schemeClr>
              </a:solidFill>
              <a:latin typeface="Times New Roman" panose="02020603050405020304" pitchFamily="18" charset="0"/>
              <a:ea typeface="微软雅黑" panose="020B0503020204020204" charset="-122"/>
              <a:cs typeface="+mn-ea"/>
            </a:endParaRPr>
          </a:p>
        </p:txBody>
      </p:sp>
      <p:sp>
        <p:nvSpPr>
          <p:cNvPr id="12" name="文本框 11">
            <a:hlinkClick r:id="rId6" action="ppaction://hlinksldjump"/>
          </p:cNvPr>
          <p:cNvSpPr txBox="1"/>
          <p:nvPr/>
        </p:nvSpPr>
        <p:spPr>
          <a:xfrm>
            <a:off x="1682559" y="3414359"/>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考点三　其他的电学实验</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695982"/>
            <a:ext cx="11412000" cy="3323987"/>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⑤</a:t>
            </a:r>
            <a:r>
              <a:rPr lang="zh-CN" altLang="zh-CN" sz="2800">
                <a:latin typeface="Times New Roman" panose="02020603050405020304" pitchFamily="18" charset="0"/>
                <a:ea typeface="宋体" panose="02010600030101010101" pitchFamily="2" charset="-122"/>
              </a:rPr>
              <a:t>改变电流，重复步骤</a:t>
            </a:r>
            <a:r>
              <a:rPr lang="zh-CN" altLang="zh-CN" sz="2800">
                <a:latin typeface="Times New Roman" panose="02020603050405020304" pitchFamily="18" charset="0"/>
                <a:ea typeface="宋体" panose="02010600030101010101" pitchFamily="2" charset="-122"/>
                <a:cs typeface="宋体" panose="02010600030101010101" pitchFamily="2" charset="-122"/>
              </a:rPr>
              <a:t>②③④</a:t>
            </a:r>
            <a:r>
              <a:rPr lang="zh-CN" altLang="zh-CN" sz="2800">
                <a:latin typeface="Times New Roman" panose="02020603050405020304" pitchFamily="18" charset="0"/>
                <a:ea typeface="宋体" panose="02010600030101010101" pitchFamily="2" charset="-122"/>
              </a:rPr>
              <a:t>，断开开关。</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作出</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宋体" panose="02010600030101010101" pitchFamily="2" charset="-122"/>
              </a:rPr>
              <a:t>及</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bc</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曲线如图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回答下列问题：</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将多用电表的红、黑表笔插入正确的插孔，测量</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间的电压时，红表笔应连</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接点</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pic>
        <p:nvPicPr>
          <p:cNvPr id="9" name="image62.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78" t="20454"/>
          <a:stretch/>
        </p:blipFill>
        <p:spPr bwMode="auto">
          <a:xfrm>
            <a:off x="8759502" y="-26590"/>
            <a:ext cx="2300610" cy="2520280"/>
          </a:xfrm>
          <a:prstGeom prst="rect">
            <a:avLst/>
          </a:prstGeom>
          <a:noFill/>
          <a:ln>
            <a:noFill/>
          </a:ln>
        </p:spPr>
      </p:pic>
      <p:sp>
        <p:nvSpPr>
          <p:cNvPr id="5" name="矩形 4"/>
          <p:cNvSpPr/>
          <p:nvPr/>
        </p:nvSpPr>
        <p:spPr>
          <a:xfrm>
            <a:off x="2206774" y="3348147"/>
            <a:ext cx="36420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endParaRPr lang="zh-CN" altLang="en-US"/>
          </a:p>
        </p:txBody>
      </p:sp>
      <p:grpSp>
        <p:nvGrpSpPr>
          <p:cNvPr id="8" name="组合 7"/>
          <p:cNvGrpSpPr/>
          <p:nvPr/>
        </p:nvGrpSpPr>
        <p:grpSpPr>
          <a:xfrm>
            <a:off x="0" y="4242700"/>
            <a:ext cx="11855846" cy="1779382"/>
            <a:chOff x="0" y="774110"/>
            <a:chExt cx="11855846" cy="1779382"/>
          </a:xfrm>
        </p:grpSpPr>
        <p:sp>
          <p:nvSpPr>
            <p:cNvPr id="11" name="矩形 10"/>
            <p:cNvSpPr/>
            <p:nvPr/>
          </p:nvSpPr>
          <p:spPr>
            <a:xfrm>
              <a:off x="389255" y="1250315"/>
              <a:ext cx="11466591" cy="130317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电流从红表笔流入，黑表笔流出，故测量</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间的电压时，红表笔应连</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接点。</a:t>
              </a:r>
              <a:endParaRPr lang="zh-CN" altLang="zh-CN" sz="1100">
                <a:effectLst/>
                <a:latin typeface="Times New Roman" panose="02020603050405020304" pitchFamily="18" charset="0"/>
                <a:ea typeface="宋体" panose="02010600030101010101" pitchFamily="2" charset="-122"/>
              </a:endParaRPr>
            </a:p>
          </p:txBody>
        </p:sp>
        <p:grpSp>
          <p:nvGrpSpPr>
            <p:cNvPr id="12" name="组合 11"/>
            <p:cNvGrpSpPr/>
            <p:nvPr/>
          </p:nvGrpSpPr>
          <p:grpSpPr>
            <a:xfrm>
              <a:off x="0" y="774110"/>
              <a:ext cx="1439863" cy="424932"/>
              <a:chOff x="51643" y="755060"/>
              <a:chExt cx="1439863" cy="424932"/>
            </a:xfrm>
          </p:grpSpPr>
          <p:sp>
            <p:nvSpPr>
              <p:cNvPr id="13" name="矩形 1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5" name="组合 65"/>
              <p:cNvGrpSpPr>
                <a:grpSpLocks/>
              </p:cNvGrpSpPr>
              <p:nvPr/>
            </p:nvGrpSpPr>
            <p:grpSpPr bwMode="auto">
              <a:xfrm>
                <a:off x="1224676" y="886173"/>
                <a:ext cx="162478" cy="162211"/>
                <a:chOff x="3104" y="165"/>
                <a:chExt cx="276" cy="275"/>
              </a:xfrm>
            </p:grpSpPr>
            <p:cxnSp>
              <p:nvCxnSpPr>
                <p:cNvPr id="16" name="直接连接符 1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8734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570292"/>
            <a:ext cx="6657781" cy="2677656"/>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若多用电表选择开关旋转到直流电压挡</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0.5 V</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位置，电表示数如图</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所示，此时电表读数为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V</a:t>
            </a:r>
          </a:p>
          <a:p>
            <a:pPr algn="just">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结果保留三位小数</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5" name="矩形 4"/>
          <p:cNvSpPr/>
          <p:nvPr/>
        </p:nvSpPr>
        <p:spPr>
          <a:xfrm>
            <a:off x="3089920" y="1909120"/>
            <a:ext cx="320792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0.377(0.376</a:t>
            </a: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solidFill>
                  <a:srgbClr val="C00000"/>
                </a:solidFill>
                <a:latin typeface="Times New Roman" panose="02020603050405020304" pitchFamily="18" charset="0"/>
                <a:ea typeface="宋体" panose="02010600030101010101" pitchFamily="2" charset="-122"/>
              </a:rPr>
              <a:t>0.378)</a:t>
            </a:r>
            <a:endParaRPr lang="zh-CN" altLang="en-US"/>
          </a:p>
        </p:txBody>
      </p:sp>
      <p:grpSp>
        <p:nvGrpSpPr>
          <p:cNvPr id="8" name="组合 7"/>
          <p:cNvGrpSpPr/>
          <p:nvPr/>
        </p:nvGrpSpPr>
        <p:grpSpPr>
          <a:xfrm>
            <a:off x="0" y="3522620"/>
            <a:ext cx="11855846" cy="1779382"/>
            <a:chOff x="0" y="774110"/>
            <a:chExt cx="11855846" cy="1779382"/>
          </a:xfrm>
        </p:grpSpPr>
        <p:sp>
          <p:nvSpPr>
            <p:cNvPr id="11" name="矩形 10"/>
            <p:cNvSpPr/>
            <p:nvPr/>
          </p:nvSpPr>
          <p:spPr>
            <a:xfrm>
              <a:off x="389255" y="1250315"/>
              <a:ext cx="11466591" cy="1303177"/>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0.5</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的直流电压挡，分度值为</a:t>
              </a:r>
              <a:r>
                <a:rPr lang="en-US" altLang="zh-CN" sz="2800">
                  <a:latin typeface="Times New Roman" panose="02020603050405020304" pitchFamily="18" charset="0"/>
                  <a:ea typeface="宋体" panose="02010600030101010101" pitchFamily="2" charset="-122"/>
                </a:rPr>
                <a:t>0.01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c</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可读此时电压表读数为</a:t>
              </a:r>
              <a:r>
                <a:rPr lang="en-US" altLang="zh-CN" sz="2800">
                  <a:latin typeface="Times New Roman" panose="02020603050405020304" pitchFamily="18" charset="0"/>
                  <a:ea typeface="宋体" panose="02010600030101010101" pitchFamily="2" charset="-122"/>
                </a:rPr>
                <a:t>0.377</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0.376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0.378</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也算对</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12" name="组合 11"/>
            <p:cNvGrpSpPr/>
            <p:nvPr/>
          </p:nvGrpSpPr>
          <p:grpSpPr>
            <a:xfrm>
              <a:off x="0" y="774110"/>
              <a:ext cx="1439863" cy="424932"/>
              <a:chOff x="51643" y="755060"/>
              <a:chExt cx="1439863" cy="424932"/>
            </a:xfrm>
          </p:grpSpPr>
          <p:sp>
            <p:nvSpPr>
              <p:cNvPr id="13" name="矩形 1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5" name="组合 65"/>
              <p:cNvGrpSpPr>
                <a:grpSpLocks/>
              </p:cNvGrpSpPr>
              <p:nvPr/>
            </p:nvGrpSpPr>
            <p:grpSpPr bwMode="auto">
              <a:xfrm>
                <a:off x="1224676" y="886173"/>
                <a:ext cx="162478" cy="162211"/>
                <a:chOff x="3104" y="165"/>
                <a:chExt cx="276" cy="275"/>
              </a:xfrm>
            </p:grpSpPr>
            <p:cxnSp>
              <p:nvCxnSpPr>
                <p:cNvPr id="16" name="直接连接符 1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9" name="image6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211" y="559518"/>
            <a:ext cx="4537318" cy="2648307"/>
          </a:xfrm>
          <a:prstGeom prst="rect">
            <a:avLst/>
          </a:prstGeom>
          <a:noFill/>
          <a:ln>
            <a:noFill/>
          </a:ln>
        </p:spPr>
      </p:pic>
    </p:spTree>
    <p:extLst>
      <p:ext uri="{BB962C8B-B14F-4D97-AF65-F5344CB8AC3E}">
        <p14:creationId xmlns:p14="http://schemas.microsoft.com/office/powerpoint/2010/main" val="19284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570292"/>
            <a:ext cx="6657781" cy="1384995"/>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中乙是</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ab</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5" name="矩形 4"/>
          <p:cNvSpPr/>
          <p:nvPr/>
        </p:nvSpPr>
        <p:spPr>
          <a:xfrm>
            <a:off x="3293121" y="589342"/>
            <a:ext cx="910827"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I</a:t>
            </a:r>
            <a:r>
              <a:rPr lang="en-US" altLang="zh-CN" sz="2800">
                <a:solidFill>
                  <a:srgbClr val="C00000"/>
                </a:solidFill>
                <a:latin typeface="Times New Roman" panose="02020603050405020304" pitchFamily="18" charset="0"/>
                <a:ea typeface="宋体" panose="02010600030101010101" pitchFamily="2" charset="-122"/>
              </a:rPr>
              <a:t>-</a:t>
            </a:r>
            <a:r>
              <a:rPr lang="en-US" altLang="zh-CN" sz="2800" i="1">
                <a:solidFill>
                  <a:srgbClr val="C00000"/>
                </a:solidFill>
                <a:latin typeface="Times New Roman" panose="02020603050405020304" pitchFamily="18" charset="0"/>
                <a:ea typeface="宋体" panose="02010600030101010101" pitchFamily="2" charset="-122"/>
              </a:rPr>
              <a:t>U</a:t>
            </a:r>
            <a:r>
              <a:rPr lang="en-US" altLang="zh-CN" sz="2800" i="1" baseline="-25000">
                <a:solidFill>
                  <a:srgbClr val="C00000"/>
                </a:solidFill>
                <a:latin typeface="Times New Roman" panose="02020603050405020304" pitchFamily="18" charset="0"/>
                <a:ea typeface="宋体" panose="02010600030101010101" pitchFamily="2" charset="-122"/>
              </a:rPr>
              <a:t>ac</a:t>
            </a:r>
            <a:endParaRPr lang="zh-CN" altLang="en-US"/>
          </a:p>
        </p:txBody>
      </p:sp>
      <p:grpSp>
        <p:nvGrpSpPr>
          <p:cNvPr id="8" name="组合 7"/>
          <p:cNvGrpSpPr/>
          <p:nvPr/>
        </p:nvGrpSpPr>
        <p:grpSpPr>
          <a:xfrm>
            <a:off x="0" y="2205658"/>
            <a:ext cx="11855846" cy="3689777"/>
            <a:chOff x="0" y="774110"/>
            <a:chExt cx="11855846" cy="3689777"/>
          </a:xfrm>
        </p:grpSpPr>
        <mc:AlternateContent xmlns:mc="http://schemas.openxmlformats.org/markup-compatibility/2006" xmlns:a14="http://schemas.microsoft.com/office/drawing/2010/main">
          <mc:Choice Requires="a14">
            <p:sp>
              <p:nvSpPr>
                <p:cNvPr id="11" name="矩形 10"/>
                <p:cNvSpPr/>
                <p:nvPr/>
              </p:nvSpPr>
              <p:spPr>
                <a:xfrm>
                  <a:off x="389255" y="1250315"/>
                  <a:ext cx="11466591" cy="3213572"/>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可知，当表笔分别连</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接点时测得的是元件和电流表两端的电压和电流，则</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ac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𝑎𝑐</m:t>
                              </m:r>
                            </m:sub>
                          </m:sSub>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，当表笔分别连</a:t>
                  </a:r>
                  <a:r>
                    <a:rPr lang="en-US" altLang="zh-CN" sz="2800" i="1">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接点时测得的是元件两端的电压和电流，则</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ab</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𝑎𝑏</m:t>
                              </m:r>
                            </m:sub>
                          </m:sSub>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den>
                      </m:f>
                    </m:oMath>
                  </a14:m>
                  <a:r>
                    <a:rPr lang="en-US" altLang="zh-CN" sz="2800">
                      <a:effectLst/>
                      <a:latin typeface="Times New Roman" panose="02020603050405020304" pitchFamily="18" charset="0"/>
                      <a:ea typeface="宋体" panose="02010600030101010101" pitchFamily="2" charset="-122"/>
                    </a:rPr>
                    <a:t>=</a:t>
                  </a:r>
                  <a:r>
                    <a:rPr lang="en-US" altLang="zh-CN" sz="2800" i="1" smtClean="0">
                      <a:effectLst/>
                      <a:latin typeface="Times New Roman" panose="02020603050405020304" pitchFamily="18" charset="0"/>
                      <a:ea typeface="宋体" panose="02010600030101010101" pitchFamily="2" charset="-122"/>
                    </a:rPr>
                    <a:t>R</a:t>
                  </a:r>
                  <a:r>
                    <a:rPr lang="en-US" altLang="zh-CN" sz="2800" i="1" baseline="-25000" smtClean="0">
                      <a:effectLst/>
                      <a:latin typeface="Times New Roman" panose="02020603050405020304" pitchFamily="18" charset="0"/>
                      <a:ea typeface="宋体" panose="02010600030101010101" pitchFamily="2" charset="-122"/>
                    </a:rPr>
                    <a:t>x</a:t>
                  </a: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故相同电流情况下，</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Times New Roman" panose="02020603050405020304" pitchFamily="18" charset="0"/>
                      <a:ea typeface="宋体" panose="02010600030101010101" pitchFamily="2" charset="-122"/>
                    </a:rPr>
                    <a:t>&gt;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中乙是</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曲线。</a:t>
                  </a:r>
                  <a:endParaRPr lang="zh-CN" altLang="zh-CN" sz="2800">
                    <a:effectLst/>
                    <a:latin typeface="Times New Roman" panose="02020603050405020304" pitchFamily="18"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389255" y="1250315"/>
                  <a:ext cx="11466591" cy="3213572"/>
                </a:xfrm>
                <a:prstGeom prst="rect">
                  <a:avLst/>
                </a:prstGeom>
                <a:blipFill rotWithShape="0">
                  <a:blip r:embed="rId2"/>
                  <a:stretch>
                    <a:fillRect l="-1116" b="-2087"/>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3" name="矩形 1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5" name="组合 65"/>
              <p:cNvGrpSpPr>
                <a:grpSpLocks/>
              </p:cNvGrpSpPr>
              <p:nvPr/>
            </p:nvGrpSpPr>
            <p:grpSpPr bwMode="auto">
              <a:xfrm>
                <a:off x="1224676" y="886173"/>
                <a:ext cx="162478" cy="162211"/>
                <a:chOff x="3104" y="165"/>
                <a:chExt cx="276" cy="275"/>
              </a:xfrm>
            </p:grpSpPr>
            <p:cxnSp>
              <p:nvCxnSpPr>
                <p:cNvPr id="16" name="直接连接符 1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62.jpe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78" t="34091"/>
          <a:stretch/>
        </p:blipFill>
        <p:spPr bwMode="auto">
          <a:xfrm>
            <a:off x="8759502" y="189434"/>
            <a:ext cx="2300610" cy="2088232"/>
          </a:xfrm>
          <a:prstGeom prst="rect">
            <a:avLst/>
          </a:prstGeom>
          <a:noFill/>
          <a:ln>
            <a:noFill/>
          </a:ln>
        </p:spPr>
      </p:pic>
    </p:spTree>
    <p:extLst>
      <p:ext uri="{BB962C8B-B14F-4D97-AF65-F5344CB8AC3E}">
        <p14:creationId xmlns:p14="http://schemas.microsoft.com/office/powerpoint/2010/main" val="27257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714308"/>
            <a:ext cx="8169949" cy="1303177"/>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实验结果表明，当此元件阻值较小时</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甲</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乙</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曲线与</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bc</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曲线更接近。</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5" name="矩形 4"/>
          <p:cNvSpPr/>
          <p:nvPr/>
        </p:nvSpPr>
        <p:spPr>
          <a:xfrm>
            <a:off x="7309817" y="786316"/>
            <a:ext cx="543739"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甲</a:t>
            </a:r>
            <a:endParaRPr lang="zh-CN" altLang="en-US"/>
          </a:p>
        </p:txBody>
      </p:sp>
      <p:grpSp>
        <p:nvGrpSpPr>
          <p:cNvPr id="8" name="组合 7"/>
          <p:cNvGrpSpPr/>
          <p:nvPr/>
        </p:nvGrpSpPr>
        <p:grpSpPr>
          <a:xfrm>
            <a:off x="0" y="2514508"/>
            <a:ext cx="11855846" cy="1779382"/>
            <a:chOff x="0" y="774110"/>
            <a:chExt cx="11855846" cy="1779382"/>
          </a:xfrm>
        </p:grpSpPr>
        <p:sp>
          <p:nvSpPr>
            <p:cNvPr id="11" name="矩形 10"/>
            <p:cNvSpPr/>
            <p:nvPr/>
          </p:nvSpPr>
          <p:spPr>
            <a:xfrm>
              <a:off x="389255" y="1250315"/>
              <a:ext cx="11466591" cy="1303177"/>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由题意可知，</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bc</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图像测得是元件两端的电压和电流的关系，则实验结果表明，当此元件阻值较小时，甲曲线与</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ac</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en-US" altLang="zh-CN" sz="2800" i="1" baseline="-25000">
                  <a:latin typeface="Times New Roman" panose="02020603050405020304" pitchFamily="18" charset="0"/>
                  <a:ea typeface="宋体" panose="02010600030101010101" pitchFamily="2" charset="-122"/>
                </a:rPr>
                <a:t>bc</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曲线更接近。</a:t>
              </a:r>
              <a:endParaRPr lang="zh-CN" altLang="zh-CN" sz="2800">
                <a:effectLst/>
                <a:latin typeface="Times New Roman" panose="02020603050405020304" pitchFamily="18" charset="0"/>
                <a:ea typeface="宋体" panose="02010600030101010101" pitchFamily="2" charset="-122"/>
              </a:endParaRPr>
            </a:p>
          </p:txBody>
        </p:sp>
        <p:grpSp>
          <p:nvGrpSpPr>
            <p:cNvPr id="12" name="组合 11"/>
            <p:cNvGrpSpPr/>
            <p:nvPr/>
          </p:nvGrpSpPr>
          <p:grpSpPr>
            <a:xfrm>
              <a:off x="0" y="774110"/>
              <a:ext cx="1439863" cy="424932"/>
              <a:chOff x="51643" y="755060"/>
              <a:chExt cx="1439863" cy="424932"/>
            </a:xfrm>
          </p:grpSpPr>
          <p:sp>
            <p:nvSpPr>
              <p:cNvPr id="13" name="矩形 1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5" name="组合 65"/>
              <p:cNvGrpSpPr>
                <a:grpSpLocks/>
              </p:cNvGrpSpPr>
              <p:nvPr/>
            </p:nvGrpSpPr>
            <p:grpSpPr bwMode="auto">
              <a:xfrm>
                <a:off x="1224676" y="886173"/>
                <a:ext cx="162478" cy="162211"/>
                <a:chOff x="3104" y="165"/>
                <a:chExt cx="276" cy="275"/>
              </a:xfrm>
            </p:grpSpPr>
            <p:cxnSp>
              <p:nvCxnSpPr>
                <p:cNvPr id="16" name="直接连接符 1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62.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78" t="34091"/>
          <a:stretch/>
        </p:blipFill>
        <p:spPr bwMode="auto">
          <a:xfrm>
            <a:off x="8759502" y="498284"/>
            <a:ext cx="2300610" cy="2088232"/>
          </a:xfrm>
          <a:prstGeom prst="rect">
            <a:avLst/>
          </a:prstGeom>
          <a:noFill/>
          <a:ln>
            <a:noFill/>
          </a:ln>
        </p:spPr>
      </p:pic>
    </p:spTree>
    <p:extLst>
      <p:ext uri="{BB962C8B-B14F-4D97-AF65-F5344CB8AC3E}">
        <p14:creationId xmlns:p14="http://schemas.microsoft.com/office/powerpoint/2010/main" val="3119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545923"/>
            <a:ext cx="11412000" cy="2595839"/>
          </a:xfrm>
          <a:prstGeom prst="rect">
            <a:avLst/>
          </a:prstGeom>
        </p:spPr>
        <p:txBody>
          <a:bodyPr>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新课标卷</a:t>
            </a:r>
            <a:r>
              <a:rPr lang="en-US" altLang="zh-CN" sz="2800">
                <a:latin typeface="Times New Roman" panose="02020603050405020304" pitchFamily="18" charset="0"/>
                <a:ea typeface="宋体" panose="02010600030101010101" pitchFamily="2" charset="-122"/>
              </a:rPr>
              <a:t>·23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学生实验小组要测量量程为</a:t>
            </a:r>
            <a:r>
              <a:rPr lang="en-US" altLang="zh-CN" sz="2800">
                <a:latin typeface="Times New Roman" panose="02020603050405020304" pitchFamily="18" charset="0"/>
                <a:ea typeface="宋体" panose="02010600030101010101" pitchFamily="2" charset="-122"/>
              </a:rPr>
              <a:t>3 V</a:t>
            </a:r>
            <a:r>
              <a:rPr lang="zh-CN" altLang="zh-CN" sz="2800">
                <a:latin typeface="Times New Roman" panose="02020603050405020304" pitchFamily="18" charset="0"/>
                <a:ea typeface="宋体" panose="02010600030101010101" pitchFamily="2" charset="-122"/>
              </a:rPr>
              <a:t>的电压表</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rPr>
              <a:t>的内阻</a:t>
            </a:r>
            <a:r>
              <a:rPr lang="en-US" altLang="zh-CN" sz="2800" i="1" spc="-100">
                <a:latin typeface="Times New Roman" panose="02020603050405020304" pitchFamily="18" charset="0"/>
                <a:ea typeface="宋体" panose="02010600030101010101" pitchFamily="2" charset="-122"/>
              </a:rPr>
              <a:t>R</a:t>
            </a:r>
            <a:r>
              <a:rPr lang="en-US" altLang="zh-CN" sz="2800" spc="-100" baseline="-25000">
                <a:latin typeface="Times New Roman" panose="02020603050405020304" pitchFamily="18" charset="0"/>
                <a:ea typeface="宋体" panose="02010600030101010101" pitchFamily="2" charset="-122"/>
              </a:rPr>
              <a:t>V</a:t>
            </a:r>
            <a:r>
              <a:rPr lang="zh-CN" altLang="zh-CN" sz="2800" spc="-100">
                <a:latin typeface="Times New Roman" panose="02020603050405020304" pitchFamily="18" charset="0"/>
                <a:ea typeface="宋体" panose="02010600030101010101" pitchFamily="2" charset="-122"/>
              </a:rPr>
              <a:t>。可选用的器材有：多用电表，电源</a:t>
            </a:r>
            <a:r>
              <a:rPr lang="en-US" altLang="zh-CN" sz="2800" i="1" spc="-100">
                <a:latin typeface="Times New Roman" panose="02020603050405020304" pitchFamily="18" charset="0"/>
                <a:ea typeface="宋体" panose="02010600030101010101" pitchFamily="2" charset="-122"/>
              </a:rPr>
              <a:t>E</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电动势</a:t>
            </a:r>
            <a:r>
              <a:rPr lang="en-US" altLang="zh-CN" sz="2800" spc="-100">
                <a:latin typeface="Times New Roman" panose="02020603050405020304" pitchFamily="18" charset="0"/>
                <a:ea typeface="宋体" panose="02010600030101010101" pitchFamily="2" charset="-122"/>
              </a:rPr>
              <a:t>5 V)</a:t>
            </a:r>
            <a:r>
              <a:rPr lang="zh-CN" altLang="zh-CN" sz="2800" spc="-100">
                <a:latin typeface="Times New Roman" panose="02020603050405020304" pitchFamily="18" charset="0"/>
                <a:ea typeface="宋体" panose="02010600030101010101" pitchFamily="2" charset="-122"/>
              </a:rPr>
              <a:t>，电压表</a:t>
            </a:r>
            <a:r>
              <a:rPr lang="en-US" altLang="zh-CN" sz="2800" spc="-100">
                <a:latin typeface="Times New Roman" panose="02020603050405020304" pitchFamily="18" charset="0"/>
                <a:ea typeface="宋体" panose="02010600030101010101" pitchFamily="2" charset="-122"/>
              </a:rPr>
              <a:t>V</a:t>
            </a:r>
            <a:r>
              <a:rPr lang="en-US" altLang="zh-CN" sz="2800" spc="-100" baseline="-25000">
                <a:latin typeface="Times New Roman" panose="02020603050405020304" pitchFamily="18" charset="0"/>
                <a:ea typeface="宋体" panose="02010600030101010101" pitchFamily="2" charset="-122"/>
              </a:rPr>
              <a:t>1</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量程</a:t>
            </a:r>
            <a:r>
              <a:rPr lang="en-US" altLang="zh-CN" sz="2800" spc="-100">
                <a:latin typeface="Times New Roman" panose="02020603050405020304" pitchFamily="18" charset="0"/>
                <a:ea typeface="宋体" panose="02010600030101010101" pitchFamily="2" charset="-122"/>
              </a:rPr>
              <a:t>5 V</a:t>
            </a:r>
            <a:r>
              <a:rPr lang="zh-CN" altLang="zh-CN" sz="2800" spc="-1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内阻约</a:t>
            </a:r>
            <a:r>
              <a:rPr lang="en-US" altLang="zh-CN" sz="2800">
                <a:latin typeface="Times New Roman" panose="02020603050405020304" pitchFamily="18" charset="0"/>
                <a:ea typeface="宋体" panose="02010600030101010101" pitchFamily="2" charset="-122"/>
              </a:rPr>
              <a:t>3 kΩ)</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阻值为</a:t>
            </a:r>
            <a:r>
              <a:rPr lang="en-US" altLang="zh-CN" sz="2800">
                <a:latin typeface="Times New Roman" panose="02020603050405020304" pitchFamily="18" charset="0"/>
                <a:ea typeface="宋体" panose="02010600030101010101" pitchFamily="2" charset="-122"/>
              </a:rPr>
              <a:t>800 Ω)</a:t>
            </a:r>
            <a:r>
              <a:rPr lang="zh-CN" altLang="zh-CN" sz="2800">
                <a:latin typeface="Times New Roman" panose="02020603050405020304" pitchFamily="18" charset="0"/>
                <a:ea typeface="宋体" panose="02010600030101010101" pitchFamily="2" charset="-122"/>
              </a:rPr>
              <a:t>，滑动变阻器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最大阻值</a:t>
            </a:r>
            <a:r>
              <a:rPr lang="en-US" altLang="zh-CN" sz="2800">
                <a:latin typeface="Times New Roman" panose="02020603050405020304" pitchFamily="18" charset="0"/>
                <a:ea typeface="宋体" panose="02010600030101010101" pitchFamily="2" charset="-122"/>
              </a:rPr>
              <a:t>50 Ω)</a:t>
            </a:r>
            <a:r>
              <a:rPr lang="zh-CN" altLang="zh-CN" sz="2800">
                <a:latin typeface="Times New Roman" panose="02020603050405020304" pitchFamily="18" charset="0"/>
                <a:ea typeface="宋体" panose="02010600030101010101" pitchFamily="2" charset="-122"/>
              </a:rPr>
              <a:t>，滑动变阻器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最大阻值</a:t>
            </a:r>
            <a:r>
              <a:rPr lang="en-US" altLang="zh-CN" sz="2800">
                <a:latin typeface="Times New Roman" panose="02020603050405020304" pitchFamily="18" charset="0"/>
                <a:ea typeface="宋体" panose="02010600030101010101" pitchFamily="2" charset="-122"/>
              </a:rPr>
              <a:t>5 kΩ)</a:t>
            </a:r>
            <a:r>
              <a:rPr lang="zh-CN" altLang="zh-CN" sz="2800">
                <a:latin typeface="Times New Roman" panose="02020603050405020304" pitchFamily="18" charset="0"/>
                <a:ea typeface="宋体" panose="02010600030101010101" pitchFamily="2" charset="-122"/>
              </a:rPr>
              <a:t>，开关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，导线若干。</a:t>
            </a:r>
            <a:endParaRPr lang="zh-CN" altLang="zh-CN" sz="1050">
              <a:effectLst/>
              <a:latin typeface="Times New Roman" panose="02020603050405020304" pitchFamily="18" charset="0"/>
              <a:ea typeface="宋体" panose="02010600030101010101" pitchFamily="2" charset="-122"/>
            </a:endParaRPr>
          </a:p>
        </p:txBody>
      </p:sp>
      <p:sp>
        <p:nvSpPr>
          <p:cNvPr id="4" name="剪去对角的矩形 3"/>
          <p:cNvSpPr/>
          <p:nvPr/>
        </p:nvSpPr>
        <p:spPr>
          <a:xfrm>
            <a:off x="-15677" y="79777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3</a:t>
            </a:r>
            <a:endParaRPr lang="zh-CN" altLang="en-US" dirty="0">
              <a:sym typeface="+mn-ea"/>
            </a:endParaRPr>
          </a:p>
        </p:txBody>
      </p:sp>
    </p:spTree>
    <p:extLst>
      <p:ext uri="{BB962C8B-B14F-4D97-AF65-F5344CB8AC3E}">
        <p14:creationId xmlns:p14="http://schemas.microsoft.com/office/powerpoint/2010/main" val="1355345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168403"/>
            <a:ext cx="11412000" cy="6555641"/>
          </a:xfrm>
          <a:prstGeom prst="rect">
            <a:avLst/>
          </a:prstGeom>
        </p:spPr>
        <p:txBody>
          <a:bodyPr>
            <a:spAutoFit/>
          </a:bodyPr>
          <a:lstStyle/>
          <a:p>
            <a:pPr>
              <a:lnSpc>
                <a:spcPct val="140000"/>
              </a:lnSpc>
              <a:spcAft>
                <a:spcPts val="0"/>
              </a:spcAft>
              <a:tabLst>
                <a:tab pos="2340610" algn="l"/>
                <a:tab pos="2790825" algn="l"/>
                <a:tab pos="4231005" algn="l"/>
              </a:tabLst>
            </a:pPr>
            <a:r>
              <a:rPr lang="zh-CN" altLang="zh-CN" sz="2500">
                <a:latin typeface="Times New Roman" panose="02020603050405020304" pitchFamily="18" charset="0"/>
                <a:ea typeface="宋体" panose="02010600030101010101" pitchFamily="2" charset="-122"/>
              </a:rPr>
              <a:t>完成下列填空：</a:t>
            </a:r>
          </a:p>
          <a:p>
            <a:pPr>
              <a:lnSpc>
                <a:spcPct val="140000"/>
              </a:lnSpc>
              <a:spcAft>
                <a:spcPts val="0"/>
              </a:spcAft>
              <a:tabLst>
                <a:tab pos="2340610" algn="l"/>
                <a:tab pos="2790825" algn="l"/>
                <a:tab pos="4231005" algn="l"/>
              </a:tabLst>
            </a:pPr>
            <a:r>
              <a:rPr lang="en-US" altLang="zh-CN" sz="2500">
                <a:latin typeface="Times New Roman" panose="02020603050405020304" pitchFamily="18" charset="0"/>
                <a:ea typeface="宋体" panose="02010600030101010101" pitchFamily="2" charset="-122"/>
              </a:rPr>
              <a:t>(1)</a:t>
            </a:r>
            <a:r>
              <a:rPr lang="zh-CN" altLang="zh-CN" sz="2500">
                <a:latin typeface="Times New Roman" panose="02020603050405020304" pitchFamily="18" charset="0"/>
                <a:ea typeface="宋体" panose="02010600030101010101" pitchFamily="2" charset="-122"/>
              </a:rPr>
              <a:t>利用多用电表粗测待测电压表的内阻。首先</a:t>
            </a:r>
            <a:r>
              <a:rPr lang="zh-CN" altLang="zh-CN" sz="2500" smtClean="0">
                <a:latin typeface="Times New Roman" panose="02020603050405020304" pitchFamily="18" charset="0"/>
                <a:ea typeface="宋体" panose="02010600030101010101" pitchFamily="2" charset="-122"/>
              </a:rPr>
              <a:t>应</a:t>
            </a:r>
            <a:endParaRPr lang="en-US" altLang="zh-CN" sz="2500"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500" u="sng">
                <a:latin typeface="Times New Roman" panose="02020603050405020304" pitchFamily="18" charset="0"/>
                <a:ea typeface="宋体" panose="02010600030101010101" pitchFamily="2" charset="-122"/>
              </a:rPr>
              <a:t>　　　　</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把下列实验步骤前的字母按正确</a:t>
            </a:r>
            <a:r>
              <a:rPr lang="zh-CN" altLang="zh-CN" sz="2500" smtClean="0">
                <a:latin typeface="Times New Roman" panose="02020603050405020304" pitchFamily="18" charset="0"/>
                <a:ea typeface="宋体" panose="02010600030101010101" pitchFamily="2" charset="-122"/>
              </a:rPr>
              <a:t>操作顺</a:t>
            </a:r>
            <a:endParaRPr lang="en-US" altLang="zh-CN" sz="2500" smtClean="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zh-CN" altLang="zh-CN" sz="2500" smtClean="0">
                <a:latin typeface="Times New Roman" panose="02020603050405020304" pitchFamily="18" charset="0"/>
                <a:ea typeface="宋体" panose="02010600030101010101" pitchFamily="2" charset="-122"/>
              </a:rPr>
              <a:t>序排列</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a:t>
            </a:r>
            <a:r>
              <a:rPr lang="en-US" altLang="zh-CN" sz="2500">
                <a:latin typeface="Times New Roman" panose="02020603050405020304" pitchFamily="18" charset="0"/>
                <a:ea typeface="宋体" panose="02010600030101010101" pitchFamily="2" charset="-122"/>
              </a:rPr>
              <a:t> </a:t>
            </a:r>
            <a:endParaRPr lang="zh-CN" altLang="zh-CN" sz="2500">
              <a:latin typeface="Times New Roman" panose="02020603050405020304" pitchFamily="18" charset="0"/>
              <a:ea typeface="宋体" panose="02010600030101010101" pitchFamily="2" charset="-122"/>
            </a:endParaRPr>
          </a:p>
          <a:p>
            <a:pPr>
              <a:lnSpc>
                <a:spcPct val="140000"/>
              </a:lnSpc>
              <a:spcAft>
                <a:spcPts val="0"/>
              </a:spcAft>
              <a:tabLst>
                <a:tab pos="2340610" algn="l"/>
                <a:tab pos="2790825" algn="l"/>
                <a:tab pos="4231005" algn="l"/>
              </a:tabLst>
            </a:pP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将红、黑表笔短接</a:t>
            </a:r>
          </a:p>
          <a:p>
            <a:pPr>
              <a:lnSpc>
                <a:spcPct val="140000"/>
              </a:lnSpc>
              <a:spcAft>
                <a:spcPts val="0"/>
              </a:spcAft>
              <a:tabLst>
                <a:tab pos="2340610" algn="l"/>
                <a:tab pos="2790825" algn="l"/>
                <a:tab pos="4231005" algn="l"/>
              </a:tabLst>
            </a:pPr>
            <a:r>
              <a:rPr lang="en-US" altLang="zh-CN" sz="2500">
                <a:latin typeface="Times New Roman" panose="02020603050405020304" pitchFamily="18" charset="0"/>
                <a:ea typeface="宋体" panose="02010600030101010101" pitchFamily="2" charset="-122"/>
              </a:rPr>
              <a:t>B.</a:t>
            </a:r>
            <a:r>
              <a:rPr lang="zh-CN" altLang="zh-CN" sz="2500">
                <a:latin typeface="Times New Roman" panose="02020603050405020304" pitchFamily="18" charset="0"/>
                <a:ea typeface="宋体" panose="02010600030101010101" pitchFamily="2" charset="-122"/>
              </a:rPr>
              <a:t>调节欧姆调零旋钮，使指针指向零欧姆</a:t>
            </a:r>
          </a:p>
          <a:p>
            <a:pPr>
              <a:lnSpc>
                <a:spcPct val="140000"/>
              </a:lnSpc>
              <a:spcAft>
                <a:spcPts val="0"/>
              </a:spcAft>
              <a:tabLst>
                <a:tab pos="2340610" algn="l"/>
                <a:tab pos="2790825" algn="l"/>
                <a:tab pos="4231005" algn="l"/>
              </a:tabLst>
            </a:pPr>
            <a:r>
              <a:rPr lang="en-US" altLang="zh-CN" sz="2500">
                <a:latin typeface="Times New Roman" panose="02020603050405020304" pitchFamily="18" charset="0"/>
                <a:ea typeface="宋体" panose="02010600030101010101" pitchFamily="2" charset="-122"/>
              </a:rPr>
              <a:t>C.</a:t>
            </a:r>
            <a:r>
              <a:rPr lang="zh-CN" altLang="zh-CN" sz="2500">
                <a:latin typeface="Times New Roman" panose="02020603050405020304" pitchFamily="18" charset="0"/>
                <a:ea typeface="宋体" panose="02010600030101010101" pitchFamily="2" charset="-122"/>
              </a:rPr>
              <a:t>将多用电表选择开关置于欧姆挡</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10</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位置</a:t>
            </a:r>
          </a:p>
          <a:p>
            <a:pPr>
              <a:lnSpc>
                <a:spcPct val="140000"/>
              </a:lnSpc>
              <a:spcAft>
                <a:spcPts val="0"/>
              </a:spcAft>
              <a:tabLst>
                <a:tab pos="2340610" algn="l"/>
                <a:tab pos="2790825" algn="l"/>
                <a:tab pos="4231005" algn="l"/>
              </a:tabLst>
            </a:pPr>
            <a:r>
              <a:rPr lang="zh-CN" altLang="zh-CN" sz="2500">
                <a:latin typeface="Times New Roman" panose="02020603050405020304" pitchFamily="18" charset="0"/>
                <a:ea typeface="宋体" panose="02010600030101010101" pitchFamily="2" charset="-122"/>
              </a:rPr>
              <a:t>再将多用电表的红、黑表笔分别与待测电压表的</a:t>
            </a:r>
            <a:r>
              <a:rPr lang="zh-CN" altLang="zh-CN" sz="2500" u="sng">
                <a:latin typeface="Times New Roman" panose="02020603050405020304" pitchFamily="18" charset="0"/>
                <a:ea typeface="宋体" panose="02010600030101010101" pitchFamily="2" charset="-122"/>
              </a:rPr>
              <a:t>　　　　　　</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填</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正极、负极</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或</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负极、正极</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相连，欧姆表的指针位置如图</a:t>
            </a: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中虚线 </a:t>
            </a:r>
            <a:r>
              <a:rPr lang="zh-CN" altLang="zh-CN" sz="2500">
                <a:latin typeface="Times New Roman" panose="02020603050405020304" pitchFamily="18" charset="0"/>
                <a:ea typeface="宋体" panose="02010600030101010101" pitchFamily="2" charset="-122"/>
                <a:cs typeface="宋体" panose="02010600030101010101" pitchFamily="2" charset="-122"/>
              </a:rPr>
              <a:t>Ⅰ</a:t>
            </a:r>
            <a:r>
              <a:rPr lang="zh-CN" altLang="zh-CN" sz="2500">
                <a:latin typeface="Times New Roman" panose="02020603050405020304" pitchFamily="18" charset="0"/>
                <a:ea typeface="宋体" panose="02010600030101010101" pitchFamily="2" charset="-122"/>
              </a:rPr>
              <a:t> 所示。为了减少测量误差，应将选择开关旋转到欧姆挡</a:t>
            </a:r>
            <a:r>
              <a:rPr lang="zh-CN" altLang="zh-CN" sz="2500" u="sng">
                <a:latin typeface="Times New Roman" panose="02020603050405020304" pitchFamily="18" charset="0"/>
                <a:ea typeface="宋体" panose="02010600030101010101" pitchFamily="2" charset="-122"/>
              </a:rPr>
              <a:t>　　　</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填</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1</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100</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或</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1k</a:t>
            </a:r>
            <a:r>
              <a:rPr lang="en-US" altLang="zh-CN" sz="2500">
                <a:latin typeface="宋体" panose="02010600030101010101" pitchFamily="2" charset="-122"/>
                <a:ea typeface="宋体" panose="02010600030101010101" pitchFamily="2" charset="-122"/>
              </a:rPr>
              <a:t>”</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位置，重新调节后，测量得到指针位置如图</a:t>
            </a: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中实线 </a:t>
            </a:r>
            <a:r>
              <a:rPr lang="zh-CN" altLang="zh-CN" sz="2500">
                <a:latin typeface="Times New Roman" panose="02020603050405020304" pitchFamily="18" charset="0"/>
                <a:ea typeface="宋体" panose="02010600030101010101" pitchFamily="2" charset="-122"/>
                <a:cs typeface="宋体" panose="02010600030101010101" pitchFamily="2" charset="-122"/>
              </a:rPr>
              <a:t>Ⅱ</a:t>
            </a:r>
            <a:r>
              <a:rPr lang="zh-CN" altLang="zh-CN" sz="2500">
                <a:latin typeface="Times New Roman" panose="02020603050405020304" pitchFamily="18" charset="0"/>
                <a:ea typeface="宋体" panose="02010600030101010101" pitchFamily="2" charset="-122"/>
              </a:rPr>
              <a:t> 所示，则实验小组粗测得到的该电压表内阻为</a:t>
            </a:r>
            <a:r>
              <a:rPr lang="zh-CN" altLang="zh-CN" sz="2500" u="sng">
                <a:latin typeface="Times New Roman" panose="02020603050405020304" pitchFamily="18" charset="0"/>
                <a:ea typeface="宋体" panose="02010600030101010101" pitchFamily="2" charset="-122"/>
              </a:rPr>
              <a:t>　　　　</a:t>
            </a:r>
            <a:r>
              <a:rPr lang="en-US" altLang="zh-CN" sz="2500">
                <a:latin typeface="Times New Roman" panose="02020603050405020304" pitchFamily="18" charset="0"/>
                <a:ea typeface="宋体" panose="02010600030101010101" pitchFamily="2" charset="-122"/>
              </a:rPr>
              <a:t> kΩ(</a:t>
            </a:r>
            <a:r>
              <a:rPr lang="zh-CN" altLang="zh-CN" sz="2500">
                <a:latin typeface="Times New Roman" panose="02020603050405020304" pitchFamily="18" charset="0"/>
                <a:ea typeface="宋体" panose="02010600030101010101" pitchFamily="2" charset="-122"/>
              </a:rPr>
              <a:t>结果保留</a:t>
            </a:r>
            <a:r>
              <a:rPr lang="en-US" altLang="zh-CN" sz="2500">
                <a:latin typeface="Times New Roman" panose="02020603050405020304" pitchFamily="18" charset="0"/>
                <a:ea typeface="宋体" panose="02010600030101010101" pitchFamily="2" charset="-122"/>
              </a:rPr>
              <a:t>1</a:t>
            </a:r>
            <a:r>
              <a:rPr lang="zh-CN" altLang="zh-CN" sz="2500">
                <a:latin typeface="Times New Roman" panose="02020603050405020304" pitchFamily="18" charset="0"/>
                <a:ea typeface="宋体" panose="02010600030101010101" pitchFamily="2" charset="-122"/>
              </a:rPr>
              <a:t>位小数</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a:t>
            </a:r>
            <a:r>
              <a:rPr lang="en-US" altLang="zh-CN" sz="2500">
                <a:latin typeface="Times New Roman" panose="02020603050405020304" pitchFamily="18" charset="0"/>
                <a:ea typeface="宋体" panose="02010600030101010101" pitchFamily="2" charset="-122"/>
              </a:rPr>
              <a:t> </a:t>
            </a:r>
            <a:endParaRPr lang="zh-CN" altLang="zh-CN" sz="2500">
              <a:effectLst/>
              <a:latin typeface="Times New Roman" panose="02020603050405020304" pitchFamily="18" charset="0"/>
              <a:ea typeface="宋体" panose="02010600030101010101" pitchFamily="2" charset="-122"/>
            </a:endParaRPr>
          </a:p>
        </p:txBody>
      </p:sp>
      <p:pic>
        <p:nvPicPr>
          <p:cNvPr id="5" name="image6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1756"/>
          <a:stretch/>
        </p:blipFill>
        <p:spPr bwMode="auto">
          <a:xfrm>
            <a:off x="8327454" y="405458"/>
            <a:ext cx="3556043" cy="3096344"/>
          </a:xfrm>
          <a:prstGeom prst="rect">
            <a:avLst/>
          </a:prstGeom>
          <a:noFill/>
          <a:ln>
            <a:noFill/>
          </a:ln>
        </p:spPr>
      </p:pic>
      <p:sp>
        <p:nvSpPr>
          <p:cNvPr id="6" name="矩形 5"/>
          <p:cNvSpPr/>
          <p:nvPr/>
        </p:nvSpPr>
        <p:spPr>
          <a:xfrm>
            <a:off x="646981" y="1311945"/>
            <a:ext cx="817853" cy="461665"/>
          </a:xfrm>
          <a:prstGeom prst="rect">
            <a:avLst/>
          </a:prstGeom>
        </p:spPr>
        <p:txBody>
          <a:bodyPr wrap="none">
            <a:spAutoFit/>
          </a:bodyPr>
          <a:lstStyle/>
          <a:p>
            <a:r>
              <a:rPr lang="en-US" altLang="zh-CN">
                <a:solidFill>
                  <a:srgbClr val="C00000"/>
                </a:solidFill>
                <a:latin typeface="Times New Roman" panose="02020603050405020304" pitchFamily="18" charset="0"/>
                <a:ea typeface="宋体" panose="02010600030101010101" pitchFamily="2" charset="-122"/>
              </a:rPr>
              <a:t>CAB</a:t>
            </a:r>
            <a:endParaRPr lang="zh-CN" altLang="en-US"/>
          </a:p>
        </p:txBody>
      </p:sp>
      <p:sp>
        <p:nvSpPr>
          <p:cNvPr id="7" name="矩形 6"/>
          <p:cNvSpPr/>
          <p:nvPr/>
        </p:nvSpPr>
        <p:spPr>
          <a:xfrm>
            <a:off x="7237809" y="3932808"/>
            <a:ext cx="1723549" cy="461665"/>
          </a:xfrm>
          <a:prstGeom prst="rect">
            <a:avLst/>
          </a:prstGeom>
        </p:spPr>
        <p:txBody>
          <a:bodyPr wrap="none">
            <a:spAutoFit/>
          </a:bodyPr>
          <a:lstStyle/>
          <a:p>
            <a:r>
              <a:rPr lang="zh-CN" altLang="en-US">
                <a:solidFill>
                  <a:srgbClr val="C00000"/>
                </a:solidFill>
                <a:latin typeface="Times New Roman" panose="02020603050405020304" pitchFamily="18" charset="0"/>
                <a:ea typeface="宋体" panose="02010600030101010101" pitchFamily="2" charset="-122"/>
              </a:rPr>
              <a:t>负极、正极</a:t>
            </a:r>
            <a:endParaRPr lang="zh-CN" altLang="en-US"/>
          </a:p>
        </p:txBody>
      </p:sp>
      <p:sp>
        <p:nvSpPr>
          <p:cNvPr id="8" name="矩形 7"/>
          <p:cNvSpPr/>
          <p:nvPr/>
        </p:nvSpPr>
        <p:spPr>
          <a:xfrm>
            <a:off x="5519142" y="5013970"/>
            <a:ext cx="986167" cy="477054"/>
          </a:xfrm>
          <a:prstGeom prst="rect">
            <a:avLst/>
          </a:prstGeom>
        </p:spPr>
        <p:txBody>
          <a:bodyPr wrap="none">
            <a:spAutoFit/>
          </a:bodyPr>
          <a:lstStyle/>
          <a:p>
            <a:r>
              <a:rPr lang="en-US" altLang="zh-CN" sz="2500">
                <a:solidFill>
                  <a:srgbClr val="C00000"/>
                </a:solidFill>
                <a:latin typeface="宋体" panose="02010600030101010101" pitchFamily="2" charset="-122"/>
                <a:cs typeface="Times New Roman" panose="02020603050405020304" pitchFamily="18" charset="0"/>
              </a:rPr>
              <a:t>×</a:t>
            </a:r>
            <a:r>
              <a:rPr lang="en-US" altLang="zh-CN" sz="2500">
                <a:solidFill>
                  <a:srgbClr val="C00000"/>
                </a:solidFill>
                <a:latin typeface="Times New Roman" panose="02020603050405020304" pitchFamily="18" charset="0"/>
                <a:ea typeface="宋体" panose="02010600030101010101" pitchFamily="2" charset="-122"/>
              </a:rPr>
              <a:t>100</a:t>
            </a:r>
            <a:endParaRPr lang="zh-CN" altLang="en-US" sz="2500"/>
          </a:p>
        </p:txBody>
      </p:sp>
      <p:sp>
        <p:nvSpPr>
          <p:cNvPr id="9" name="矩形 8"/>
          <p:cNvSpPr/>
          <p:nvPr/>
        </p:nvSpPr>
        <p:spPr>
          <a:xfrm>
            <a:off x="3618066" y="6050657"/>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1.6</a:t>
            </a:r>
            <a:endParaRPr lang="zh-CN" altLang="en-US" sz="2500"/>
          </a:p>
        </p:txBody>
      </p:sp>
    </p:spTree>
    <p:extLst>
      <p:ext uri="{BB962C8B-B14F-4D97-AF65-F5344CB8AC3E}">
        <p14:creationId xmlns:p14="http://schemas.microsoft.com/office/powerpoint/2010/main" val="16345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210252"/>
            <a:ext cx="11927854" cy="6385515"/>
            <a:chOff x="0" y="774110"/>
            <a:chExt cx="11927854" cy="6385515"/>
          </a:xfrm>
        </p:grpSpPr>
        <p:sp>
          <p:nvSpPr>
            <p:cNvPr id="13" name="矩形 12"/>
            <p:cNvSpPr/>
            <p:nvPr/>
          </p:nvSpPr>
          <p:spPr>
            <a:xfrm>
              <a:off x="389255" y="1250315"/>
              <a:ext cx="11538599" cy="590931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利用多用电表粗测待测电压表的内阻。首先应选择欧姆挡，将多用电表选择开关置于欧姆挡</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位置；接着将红、黑表笔短接；进行欧姆调零，使指针指向零欧姆。故操作顺序为</a:t>
              </a:r>
              <a:r>
                <a:rPr lang="en-US" altLang="zh-CN" sz="2800">
                  <a:latin typeface="Times New Roman" panose="02020603050405020304" pitchFamily="18" charset="0"/>
                  <a:ea typeface="宋体" panose="02010600030101010101" pitchFamily="2" charset="-122"/>
                </a:rPr>
                <a:t>CAB</a:t>
              </a:r>
              <a:r>
                <a:rPr lang="zh-CN" altLang="zh-CN" sz="2800">
                  <a:latin typeface="Times New Roman" panose="02020603050405020304" pitchFamily="18" charset="0"/>
                  <a:ea typeface="楷体" panose="02010609060101010101" pitchFamily="49"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多用电表使用时电流应</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红进黑出</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，电压表电流应</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接线柱进</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接线柱出，故将多用电表的红、黑表笔分别与待测电压表的负极、正极相连。</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100">
                  <a:latin typeface="Times New Roman" panose="02020603050405020304" pitchFamily="18" charset="0"/>
                  <a:ea typeface="楷体" panose="02010609060101010101" pitchFamily="49" charset="-122"/>
                </a:rPr>
                <a:t>读数时欧姆表的指针位置如题图</a:t>
              </a:r>
              <a:r>
                <a:rPr lang="en-US" altLang="zh-CN" sz="2800" spc="-100">
                  <a:latin typeface="Times New Roman" panose="02020603050405020304" pitchFamily="18" charset="0"/>
                  <a:ea typeface="楷体" panose="02010609060101010101" pitchFamily="49" charset="-122"/>
                </a:rPr>
                <a:t>(</a:t>
              </a:r>
              <a:r>
                <a:rPr lang="en-US" altLang="zh-CN" sz="2800" spc="-100">
                  <a:latin typeface="Times New Roman" panose="02020603050405020304" pitchFamily="18" charset="0"/>
                  <a:ea typeface="宋体" panose="02010600030101010101" pitchFamily="2" charset="-122"/>
                </a:rPr>
                <a:t>a</a:t>
              </a:r>
              <a:r>
                <a:rPr lang="en-US" altLang="zh-CN" sz="2800" spc="-100">
                  <a:latin typeface="Times New Roman" panose="02020603050405020304" pitchFamily="18" charset="0"/>
                  <a:ea typeface="楷体" panose="02010609060101010101" pitchFamily="49" charset="-122"/>
                </a:rPr>
                <a:t>)</a:t>
              </a:r>
              <a:r>
                <a:rPr lang="zh-CN" altLang="zh-CN" sz="2800" spc="-100">
                  <a:latin typeface="Times New Roman" panose="02020603050405020304" pitchFamily="18" charset="0"/>
                  <a:ea typeface="楷体" panose="02010609060101010101" pitchFamily="49" charset="-122"/>
                </a:rPr>
                <a:t>中虚线 </a:t>
              </a:r>
              <a:r>
                <a:rPr lang="zh-CN" altLang="zh-CN" sz="2800" spc="-100">
                  <a:latin typeface="Times New Roman" panose="02020603050405020304" pitchFamily="18" charset="0"/>
                  <a:ea typeface="宋体" panose="02010600030101010101" pitchFamily="2" charset="-122"/>
                  <a:cs typeface="宋体" panose="02010600030101010101" pitchFamily="2" charset="-122"/>
                </a:rPr>
                <a:t>Ⅰ</a:t>
              </a:r>
              <a:r>
                <a:rPr lang="zh-CN" altLang="zh-CN" sz="2800" spc="-100">
                  <a:latin typeface="Times New Roman" panose="02020603050405020304" pitchFamily="18" charset="0"/>
                  <a:ea typeface="楷体" panose="02010609060101010101" pitchFamily="49" charset="-122"/>
                </a:rPr>
                <a:t> 所示，偏转角度较小即倍率选择过小，为了减少测量误差，应将选择开关旋转到欧姆挡倍率较大处，而根据表中数据可知选择</a:t>
              </a:r>
              <a:r>
                <a:rPr lang="en-US" altLang="zh-CN" sz="2800" spc="-10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1k</a:t>
              </a:r>
              <a:r>
                <a:rPr lang="en-US" altLang="zh-CN" sz="2800" spc="-100">
                  <a:latin typeface="宋体" panose="02010600030101010101" pitchFamily="2" charset="-122"/>
                  <a:ea typeface="宋体" panose="02010600030101010101" pitchFamily="2" charset="-122"/>
                </a:rPr>
                <a:t>”</a:t>
              </a:r>
              <a:r>
                <a:rPr lang="zh-CN" altLang="zh-CN" sz="2800" spc="-100">
                  <a:latin typeface="Times New Roman" panose="02020603050405020304" pitchFamily="18" charset="0"/>
                  <a:ea typeface="楷体" panose="02010609060101010101" pitchFamily="49" charset="-122"/>
                </a:rPr>
                <a:t>倍率又过大，故应选择欧姆挡</a:t>
              </a:r>
              <a:r>
                <a:rPr lang="en-US" altLang="zh-CN" sz="2800" spc="-10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100</a:t>
              </a:r>
              <a:r>
                <a:rPr lang="en-US" altLang="zh-CN" sz="2800" spc="-100">
                  <a:latin typeface="宋体" panose="02010600030101010101" pitchFamily="2" charset="-122"/>
                  <a:ea typeface="宋体" panose="02010600030101010101" pitchFamily="2" charset="-122"/>
                </a:rPr>
                <a:t>”</a:t>
              </a:r>
              <a:r>
                <a:rPr lang="zh-CN" altLang="zh-CN" sz="2800" spc="-100">
                  <a:latin typeface="Times New Roman" panose="02020603050405020304" pitchFamily="18" charset="0"/>
                  <a:ea typeface="楷体" panose="02010609060101010101" pitchFamily="49" charset="-122"/>
                </a:rPr>
                <a:t>位置</a:t>
              </a:r>
              <a:r>
                <a:rPr lang="zh-CN" altLang="zh-CN" sz="2800" spc="-100" smtClean="0">
                  <a:latin typeface="Times New Roman" panose="02020603050405020304" pitchFamily="18" charset="0"/>
                  <a:ea typeface="楷体" panose="02010609060101010101" pitchFamily="49" charset="-122"/>
                </a:rPr>
                <a:t>；</a:t>
              </a:r>
              <a:endParaRPr lang="zh-CN" altLang="zh-CN" sz="1100" spc="-100">
                <a:latin typeface="Times New Roman" panose="02020603050405020304" pitchFamily="18" charset="0"/>
                <a:ea typeface="宋体" panose="02010600030101010101" pitchFamily="2" charset="-122"/>
              </a:endParaRPr>
            </a:p>
          </p:txBody>
        </p:sp>
        <p:grpSp>
          <p:nvGrpSpPr>
            <p:cNvPr id="20" name="组合 19"/>
            <p:cNvGrpSpPr/>
            <p:nvPr/>
          </p:nvGrpSpPr>
          <p:grpSpPr>
            <a:xfrm>
              <a:off x="0" y="77411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4" name="直接连接符 2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260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716049"/>
            <a:ext cx="11927854" cy="2425713"/>
            <a:chOff x="0" y="774110"/>
            <a:chExt cx="11927854" cy="2425713"/>
          </a:xfrm>
        </p:grpSpPr>
        <p:sp>
          <p:nvSpPr>
            <p:cNvPr id="13" name="矩形 12"/>
            <p:cNvSpPr/>
            <p:nvPr/>
          </p:nvSpPr>
          <p:spPr>
            <a:xfrm>
              <a:off x="389255" y="1250315"/>
              <a:ext cx="11538599"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测量得到指针位置如题图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a</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中实线 </a:t>
              </a:r>
              <a:r>
                <a:rPr lang="zh-CN" altLang="zh-CN" sz="2800">
                  <a:latin typeface="Times New Roman" panose="02020603050405020304" pitchFamily="18" charset="0"/>
                  <a:ea typeface="宋体" panose="02010600030101010101" pitchFamily="2" charset="-122"/>
                  <a:cs typeface="宋体" panose="02010600030101010101" pitchFamily="2" charset="-122"/>
                </a:rPr>
                <a:t>Ⅱ</a:t>
              </a:r>
              <a:r>
                <a:rPr lang="zh-CN" altLang="zh-CN" sz="2800">
                  <a:latin typeface="Times New Roman" panose="02020603050405020304" pitchFamily="18" charset="0"/>
                  <a:ea typeface="楷体" panose="02010609060101010101" pitchFamily="49" charset="-122"/>
                </a:rPr>
                <a:t> 所示，则实验小组粗测得到的该电压表内阻为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=16</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kΩ</a:t>
              </a:r>
              <a:endParaRPr lang="zh-CN" altLang="zh-CN" sz="1100">
                <a:latin typeface="Times New Roman" panose="02020603050405020304" pitchFamily="18" charset="0"/>
                <a:ea typeface="宋体" panose="02010600030101010101" pitchFamily="2" charset="-122"/>
              </a:endParaRPr>
            </a:p>
          </p:txBody>
        </p:sp>
        <p:grpSp>
          <p:nvGrpSpPr>
            <p:cNvPr id="20" name="组合 19"/>
            <p:cNvGrpSpPr/>
            <p:nvPr/>
          </p:nvGrpSpPr>
          <p:grpSpPr>
            <a:xfrm>
              <a:off x="0" y="774110"/>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3" name="组合 65"/>
              <p:cNvGrpSpPr>
                <a:grpSpLocks/>
              </p:cNvGrpSpPr>
              <p:nvPr/>
            </p:nvGrpSpPr>
            <p:grpSpPr bwMode="auto">
              <a:xfrm>
                <a:off x="1224676" y="886173"/>
                <a:ext cx="162478" cy="162211"/>
                <a:chOff x="3104" y="165"/>
                <a:chExt cx="276" cy="275"/>
              </a:xfrm>
            </p:grpSpPr>
            <p:cxnSp>
              <p:nvCxnSpPr>
                <p:cNvPr id="24" name="直接连接符 2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09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485137"/>
            <a:ext cx="8457981"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为了提高测量精度，他们设计了如图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所示的电路，其中滑动变阻器应选</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前，滑动变阻器的滑片应</a:t>
            </a:r>
            <a:r>
              <a:rPr lang="zh-CN" altLang="zh-CN" sz="2800" smtClean="0">
                <a:latin typeface="Times New Roman" panose="02020603050405020304" pitchFamily="18" charset="0"/>
                <a:ea typeface="宋体" panose="02010600030101010101" pitchFamily="2" charset="-122"/>
              </a:rPr>
              <a:t>置于</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端；</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sp>
        <p:nvSpPr>
          <p:cNvPr id="6" name="矩形 5"/>
          <p:cNvSpPr/>
          <p:nvPr/>
        </p:nvSpPr>
        <p:spPr>
          <a:xfrm>
            <a:off x="4617749" y="1159332"/>
            <a:ext cx="524503"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R</a:t>
            </a:r>
            <a:r>
              <a:rPr lang="en-US" altLang="zh-CN" sz="2800" baseline="-25000">
                <a:solidFill>
                  <a:srgbClr val="C00000"/>
                </a:solidFill>
                <a:latin typeface="Times New Roman" panose="02020603050405020304" pitchFamily="18" charset="0"/>
                <a:ea typeface="宋体" panose="02010600030101010101" pitchFamily="2" charset="-122"/>
              </a:rPr>
              <a:t>1</a:t>
            </a:r>
            <a:endParaRPr lang="zh-CN" altLang="en-US" sz="2800"/>
          </a:p>
        </p:txBody>
      </p:sp>
      <p:pic>
        <p:nvPicPr>
          <p:cNvPr id="10" name="image6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2140" t="11215"/>
          <a:stretch/>
        </p:blipFill>
        <p:spPr bwMode="auto">
          <a:xfrm>
            <a:off x="9335566" y="333450"/>
            <a:ext cx="2542992" cy="3024336"/>
          </a:xfrm>
          <a:prstGeom prst="rect">
            <a:avLst/>
          </a:prstGeom>
          <a:noFill/>
          <a:ln>
            <a:noFill/>
          </a:ln>
        </p:spPr>
      </p:pic>
      <p:sp>
        <p:nvSpPr>
          <p:cNvPr id="11" name="矩形 10"/>
          <p:cNvSpPr/>
          <p:nvPr/>
        </p:nvSpPr>
        <p:spPr>
          <a:xfrm>
            <a:off x="7046198" y="1860364"/>
            <a:ext cx="36420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endParaRPr lang="zh-CN" altLang="en-US" sz="2800"/>
          </a:p>
        </p:txBody>
      </p:sp>
      <p:grpSp>
        <p:nvGrpSpPr>
          <p:cNvPr id="12" name="组合 11"/>
          <p:cNvGrpSpPr/>
          <p:nvPr/>
        </p:nvGrpSpPr>
        <p:grpSpPr>
          <a:xfrm>
            <a:off x="0" y="3308337"/>
            <a:ext cx="11927854" cy="2425713"/>
            <a:chOff x="0" y="774110"/>
            <a:chExt cx="11927854" cy="2425713"/>
          </a:xfrm>
        </p:grpSpPr>
        <p:sp>
          <p:nvSpPr>
            <p:cNvPr id="13" name="矩形 12"/>
            <p:cNvSpPr/>
            <p:nvPr/>
          </p:nvSpPr>
          <p:spPr>
            <a:xfrm>
              <a:off x="389255" y="1250315"/>
              <a:ext cx="11538599"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题图</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b</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所示的电路，滑动变阻器采用的是分压式接法，为了方便调节，应选最大阻值较小的滑动变阻器即</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；为保护电路，且测量电路部分电压从零开始调节，闭合开关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前，滑动变阻器的滑片应置于</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端。</a:t>
              </a:r>
              <a:endParaRPr lang="zh-CN" altLang="zh-CN" sz="1100">
                <a:latin typeface="Times New Roman" panose="02020603050405020304" pitchFamily="18" charset="0"/>
                <a:ea typeface="宋体" panose="02010600030101010101" pitchFamily="2" charset="-122"/>
              </a:endParaRPr>
            </a:p>
          </p:txBody>
        </p:sp>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370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485137"/>
            <a:ext cx="8457981" cy="2262158"/>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cs typeface="Times New Roman" panose="02020603050405020304" pitchFamily="18" charset="0"/>
              </a:rPr>
              <a:t>，滑动变阻器滑片滑到某一位置时，电压表</a:t>
            </a:r>
            <a:r>
              <a:rPr lang="en-US" altLang="zh-CN" sz="2800">
                <a:latin typeface="Times New Roman" panose="02020603050405020304" pitchFamily="18" charset="0"/>
                <a:ea typeface="宋体" panose="02010600030101010101" pitchFamily="2" charset="-122"/>
              </a:rPr>
              <a:t>V</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、待测电压表的示数分别为</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，则待测</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电</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压</a:t>
            </a:r>
            <a:r>
              <a:rPr lang="zh-CN" altLang="zh-CN" sz="2800">
                <a:latin typeface="Times New Roman" panose="02020603050405020304" pitchFamily="18" charset="0"/>
                <a:ea typeface="宋体" panose="02010600030101010101" pitchFamily="2" charset="-122"/>
                <a:cs typeface="Times New Roman" panose="02020603050405020304" pitchFamily="18" charset="0"/>
              </a:rPr>
              <a:t>表内阻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6" name="矩形 5"/>
              <p:cNvSpPr/>
              <p:nvPr/>
            </p:nvSpPr>
            <p:spPr>
              <a:xfrm>
                <a:off x="2883421" y="1801706"/>
                <a:ext cx="971356" cy="763992"/>
              </a:xfrm>
              <a:prstGeom prst="rect">
                <a:avLst/>
              </a:prstGeom>
            </p:spPr>
            <p:txBody>
              <a:bodyPr wrap="none">
                <a:spAutoFit/>
              </a:bodyPr>
              <a:lstStyle/>
              <a:p>
                <a14:m>
                  <m:oMath xmlns:m="http://schemas.openxmlformats.org/officeDocument/2006/math">
                    <m:f>
                      <m:fPr>
                        <m:ctrlPr>
                          <a:rPr lang="zh-CN" altLang="zh-CN" sz="2800" i="1" smtClean="0">
                            <a:solidFill>
                              <a:srgbClr val="C00000"/>
                            </a:solidFill>
                            <a:latin typeface="Cambria Math" panose="02040503050406030204" pitchFamily="18" charset="0"/>
                          </a:rPr>
                        </m:ctrlPr>
                      </m:fPr>
                      <m:num>
                        <m:r>
                          <a:rPr lang="en-US" altLang="zh-CN" sz="2800" i="1">
                            <a:solidFill>
                              <a:srgbClr val="C00000"/>
                            </a:solidFill>
                            <a:latin typeface="Cambria Math" panose="02040503050406030204" pitchFamily="18" charset="0"/>
                          </a:rPr>
                          <m:t>𝑈</m:t>
                        </m:r>
                        <m:sSub>
                          <m:sSubPr>
                            <m:ctrlPr>
                              <a:rPr lang="zh-CN" altLang="zh-CN" sz="2800" i="1">
                                <a:solidFill>
                                  <a:srgbClr val="C00000"/>
                                </a:solidFill>
                                <a:latin typeface="Cambria Math" panose="02040503050406030204" pitchFamily="18" charset="0"/>
                              </a:rPr>
                            </m:ctrlPr>
                          </m:sSubPr>
                          <m:e>
                            <m:r>
                              <a:rPr lang="en-US" altLang="zh-CN" sz="2800" i="1">
                                <a:solidFill>
                                  <a:srgbClr val="C00000"/>
                                </a:solidFill>
                                <a:latin typeface="Cambria Math" panose="02040503050406030204" pitchFamily="18" charset="0"/>
                              </a:rPr>
                              <m:t>𝑅</m:t>
                            </m:r>
                          </m:e>
                          <m:sub>
                            <m:r>
                              <a:rPr lang="en-US" altLang="zh-CN" sz="2800">
                                <a:solidFill>
                                  <a:srgbClr val="C00000"/>
                                </a:solidFill>
                                <a:latin typeface="Cambria Math" panose="02040503050406030204" pitchFamily="18" charset="0"/>
                              </a:rPr>
                              <m:t>0</m:t>
                            </m:r>
                          </m:sub>
                        </m:sSub>
                      </m:num>
                      <m:den>
                        <m:sSub>
                          <m:sSubPr>
                            <m:ctrlPr>
                              <a:rPr lang="zh-CN" altLang="zh-CN" sz="2800" i="1">
                                <a:solidFill>
                                  <a:srgbClr val="C00000"/>
                                </a:solidFill>
                                <a:latin typeface="Cambria Math" panose="02040503050406030204" pitchFamily="18" charset="0"/>
                              </a:rPr>
                            </m:ctrlPr>
                          </m:sSubPr>
                          <m:e>
                            <m:r>
                              <a:rPr lang="en-US" altLang="zh-CN" sz="2800" i="1">
                                <a:solidFill>
                                  <a:srgbClr val="C00000"/>
                                </a:solidFill>
                                <a:latin typeface="Cambria Math" panose="02040503050406030204" pitchFamily="18" charset="0"/>
                              </a:rPr>
                              <m:t>𝑈</m:t>
                            </m:r>
                          </m:e>
                          <m:sub>
                            <m:r>
                              <a:rPr lang="en-US" altLang="zh-CN" sz="2800">
                                <a:solidFill>
                                  <a:srgbClr val="C00000"/>
                                </a:solidFill>
                                <a:latin typeface="Cambria Math" panose="02040503050406030204" pitchFamily="18" charset="0"/>
                              </a:rPr>
                              <m:t>1</m:t>
                            </m:r>
                          </m:sub>
                        </m:sSub>
                        <m:r>
                          <a:rPr lang="en-US" altLang="zh-CN" sz="2800" i="1">
                            <a:solidFill>
                              <a:srgbClr val="C00000"/>
                            </a:solidFill>
                            <a:latin typeface="Cambria Math" panose="02040503050406030204" pitchFamily="18" charset="0"/>
                          </a:rPr>
                          <m:t>−</m:t>
                        </m:r>
                        <m:r>
                          <a:rPr lang="en-US" altLang="zh-CN" sz="2800" i="1">
                            <a:solidFill>
                              <a:srgbClr val="C00000"/>
                            </a:solidFill>
                            <a:latin typeface="Cambria Math" panose="02040503050406030204" pitchFamily="18" charset="0"/>
                          </a:rPr>
                          <m:t>𝑈</m:t>
                        </m:r>
                      </m:den>
                    </m:f>
                  </m:oMath>
                </a14:m>
                <a:r>
                  <a:rPr lang="zh-CN" altLang="en-US" sz="2800" smtClean="0">
                    <a:solidFill>
                      <a:srgbClr val="C00000"/>
                    </a:solidFill>
                  </a:rPr>
                  <a:t> </a:t>
                </a:r>
                <a:endParaRPr lang="zh-CN" altLang="en-US" sz="2800">
                  <a:solidFill>
                    <a:srgbClr val="C0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2883421" y="1801706"/>
                <a:ext cx="971356" cy="763992"/>
              </a:xfrm>
              <a:prstGeom prst="rect">
                <a:avLst/>
              </a:prstGeom>
              <a:blipFill rotWithShape="0">
                <a:blip r:embed="rId2"/>
                <a:stretch>
                  <a:fillRect/>
                </a:stretch>
              </a:blipFill>
            </p:spPr>
            <p:txBody>
              <a:bodyPr/>
              <a:lstStyle/>
              <a:p>
                <a:r>
                  <a:rPr lang="zh-CN" altLang="en-US">
                    <a:noFill/>
                  </a:rPr>
                  <a:t> </a:t>
                </a:r>
              </a:p>
            </p:txBody>
          </p:sp>
        </mc:Fallback>
      </mc:AlternateContent>
      <p:pic>
        <p:nvPicPr>
          <p:cNvPr id="10" name="image65.jpe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2140" t="11215"/>
          <a:stretch/>
        </p:blipFill>
        <p:spPr bwMode="auto">
          <a:xfrm>
            <a:off x="9335566" y="333450"/>
            <a:ext cx="2542992" cy="3024336"/>
          </a:xfrm>
          <a:prstGeom prst="rect">
            <a:avLst/>
          </a:prstGeom>
          <a:noFill/>
          <a:ln>
            <a:noFill/>
          </a:ln>
        </p:spPr>
      </p:pic>
      <p:grpSp>
        <p:nvGrpSpPr>
          <p:cNvPr id="12" name="组合 11"/>
          <p:cNvGrpSpPr/>
          <p:nvPr/>
        </p:nvGrpSpPr>
        <p:grpSpPr>
          <a:xfrm>
            <a:off x="0" y="3213770"/>
            <a:ext cx="11927854" cy="3207402"/>
            <a:chOff x="0" y="774110"/>
            <a:chExt cx="11927854" cy="3207402"/>
          </a:xfrm>
        </p:grpSpPr>
        <mc:AlternateContent xmlns:mc="http://schemas.openxmlformats.org/markup-compatibility/2006" xmlns:a14="http://schemas.microsoft.com/office/drawing/2010/main">
          <mc:Choice Requires="a14">
            <p:sp>
              <p:nvSpPr>
                <p:cNvPr id="13" name="矩形 12"/>
                <p:cNvSpPr/>
                <p:nvPr/>
              </p:nvSpPr>
              <p:spPr>
                <a:xfrm>
                  <a:off x="389255" y="1250315"/>
                  <a:ext cx="11538599" cy="273119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通过待测电压表的电流大小与定值电阻电流相同，为</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𝑈</m:t>
                              </m:r>
                            </m:e>
                            <m:sub>
                              <m:r>
                                <a:rPr lang="en-US" altLang="zh-CN" sz="2800">
                                  <a:effectLst/>
                                  <a:latin typeface="Cambria Math" panose="02040503050406030204" pitchFamily="18" charset="0"/>
                                  <a:ea typeface="宋体" panose="02010600030101010101" pitchFamily="2" charset="-122"/>
                                </a:rPr>
                                <m:t>1</m:t>
                              </m:r>
                            </m:sub>
                          </m:sSub>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𝑈</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根据欧姆定律得待测电压表的内阻为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num>
                        <m:den>
                          <m:r>
                            <a:rPr lang="en-US" altLang="zh-CN" sz="2800" i="1">
                              <a:effectLst/>
                              <a:latin typeface="Cambria Math" panose="02040503050406030204" pitchFamily="18" charset="0"/>
                              <a:ea typeface="宋体" panose="02010600030101010101" pitchFamily="2" charset="-122"/>
                            </a:rPr>
                            <m:t>𝐼</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𝑈</m:t>
                              </m:r>
                            </m:e>
                            <m:sub>
                              <m:r>
                                <a:rPr lang="en-US" altLang="zh-CN" sz="2800">
                                  <a:effectLst/>
                                  <a:latin typeface="Cambria Math" panose="02040503050406030204" pitchFamily="18" charset="0"/>
                                  <a:ea typeface="宋体" panose="02010600030101010101" pitchFamily="2" charset="-122"/>
                                </a:rPr>
                                <m:t>1</m:t>
                              </m:r>
                            </m:sub>
                          </m:sSub>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𝑈</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55" y="1250315"/>
                  <a:ext cx="11538599" cy="2731197"/>
                </a:xfrm>
                <a:prstGeom prst="rect">
                  <a:avLst/>
                </a:prstGeom>
                <a:blipFill rotWithShape="0">
                  <a:blip r:embed="rId4"/>
                  <a:stretch>
                    <a:fillRect l="-1109"/>
                  </a:stretch>
                </a:blipFill>
              </p:spPr>
              <p:txBody>
                <a:bodyPr/>
                <a:lstStyle/>
                <a:p>
                  <a:r>
                    <a:rPr lang="zh-CN" altLang="en-US">
                      <a:noFill/>
                    </a:rPr>
                    <a:t> </a:t>
                  </a:r>
                </a:p>
              </p:txBody>
            </p:sp>
          </mc:Fallback>
        </mc:AlternateContent>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4406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334566" y="2354530"/>
            <a:ext cx="10657184" cy="923201"/>
          </a:xfrm>
          <a:prstGeom prst="rect">
            <a:avLst/>
          </a:prstGeom>
        </p:spPr>
        <p:txBody>
          <a:bodyPr wrap="square">
            <a:spAutoFit/>
          </a:bodyPr>
          <a:lstStyle/>
          <a:p>
            <a:r>
              <a:rPr lang="zh-CN" altLang="en-US" sz="5399" b="1">
                <a:latin typeface="微软雅黑" panose="020B0503020204020204" charset="-122"/>
                <a:ea typeface="微软雅黑" panose="020B0503020204020204" charset="-122"/>
                <a:cs typeface="微软雅黑" panose="020B0503020204020204" charset="-122"/>
              </a:rPr>
              <a:t>考点一　以测电阻为核心的实验</a:t>
            </a:r>
            <a:endParaRPr lang="zh-CN" altLang="en-US" dirty="0"/>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11664471"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827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529" y="614449"/>
            <a:ext cx="8457981"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测量得到</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=4.20 V</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U</a:t>
            </a:r>
            <a:r>
              <a:rPr lang="en-US" altLang="zh-CN" sz="2800">
                <a:latin typeface="Times New Roman" panose="02020603050405020304" pitchFamily="18" charset="0"/>
                <a:ea typeface="宋体" panose="02010600030101010101" pitchFamily="2" charset="-122"/>
              </a:rPr>
              <a:t>=2.78 V</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，则待测电压表内阻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kΩ(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10" name="image65.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2140" t="11215"/>
          <a:stretch/>
        </p:blipFill>
        <p:spPr bwMode="auto">
          <a:xfrm>
            <a:off x="9335566" y="333450"/>
            <a:ext cx="2542992" cy="3024336"/>
          </a:xfrm>
          <a:prstGeom prst="rect">
            <a:avLst/>
          </a:prstGeom>
          <a:noFill/>
          <a:ln>
            <a:noFill/>
          </a:ln>
        </p:spPr>
      </p:pic>
      <p:grpSp>
        <p:nvGrpSpPr>
          <p:cNvPr id="12" name="组合 11"/>
          <p:cNvGrpSpPr/>
          <p:nvPr/>
        </p:nvGrpSpPr>
        <p:grpSpPr>
          <a:xfrm>
            <a:off x="0" y="2709714"/>
            <a:ext cx="11927854" cy="3773967"/>
            <a:chOff x="0" y="774110"/>
            <a:chExt cx="11927854" cy="3773967"/>
          </a:xfrm>
        </p:grpSpPr>
        <mc:AlternateContent xmlns:mc="http://schemas.openxmlformats.org/markup-compatibility/2006" xmlns:a14="http://schemas.microsoft.com/office/drawing/2010/main">
          <mc:Choice Requires="a14">
            <p:sp>
              <p:nvSpPr>
                <p:cNvPr id="13" name="矩形 12"/>
                <p:cNvSpPr/>
                <p:nvPr/>
              </p:nvSpPr>
              <p:spPr>
                <a:xfrm>
                  <a:off x="389255" y="1250315"/>
                  <a:ext cx="11538599" cy="329776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测量得到</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=4.20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=2.78</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代入待测电压表的内阻表达式</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𝑈</m:t>
                              </m:r>
                            </m:e>
                            <m:sub>
                              <m:r>
                                <a:rPr lang="en-US" altLang="zh-CN" sz="2800">
                                  <a:effectLst/>
                                  <a:latin typeface="Cambria Math" panose="02040503050406030204" pitchFamily="18" charset="0"/>
                                  <a:ea typeface="宋体" panose="02010600030101010101" pitchFamily="2" charset="-122"/>
                                </a:rPr>
                                <m:t>1</m:t>
                              </m:r>
                            </m:sub>
                          </m:sSub>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𝑈</m:t>
                          </m:r>
                        </m:den>
                      </m:f>
                    </m:oMath>
                  </a14:m>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则待测电压表内阻</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V</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2.78×800</m:t>
                          </m:r>
                        </m:num>
                        <m:den>
                          <m:r>
                            <a:rPr lang="en-US" altLang="zh-CN" sz="2800">
                              <a:effectLst/>
                              <a:latin typeface="Cambria Math" panose="02040503050406030204" pitchFamily="18" charset="0"/>
                              <a:ea typeface="宋体" panose="02010600030101010101" pitchFamily="2" charset="-122"/>
                            </a:rPr>
                            <m:t>4.20</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2.78</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566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Ω≈1.57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55" y="1250315"/>
                  <a:ext cx="11538599" cy="3297762"/>
                </a:xfrm>
                <a:prstGeom prst="rect">
                  <a:avLst/>
                </a:prstGeom>
                <a:blipFill rotWithShape="0">
                  <a:blip r:embed="rId3"/>
                  <a:stretch>
                    <a:fillRect l="-1109"/>
                  </a:stretch>
                </a:blipFill>
              </p:spPr>
              <p:txBody>
                <a:bodyPr/>
                <a:lstStyle/>
                <a:p>
                  <a:r>
                    <a:rPr lang="zh-CN" altLang="en-US">
                      <a:noFill/>
                    </a:rPr>
                    <a:t> </a:t>
                  </a:r>
                </a:p>
              </p:txBody>
            </p:sp>
          </mc:Fallback>
        </mc:AlternateContent>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7" name="组合 65"/>
              <p:cNvGrpSpPr>
                <a:grpSpLocks/>
              </p:cNvGrpSpPr>
              <p:nvPr/>
            </p:nvGrpSpPr>
            <p:grpSpPr bwMode="auto">
              <a:xfrm>
                <a:off x="1224676" y="886173"/>
                <a:ext cx="162478" cy="162211"/>
                <a:chOff x="3104" y="165"/>
                <a:chExt cx="276" cy="275"/>
              </a:xfrm>
            </p:grpSpPr>
            <p:cxnSp>
              <p:nvCxnSpPr>
                <p:cNvPr id="18" name="直接连接符 1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4" name="矩形 3"/>
          <p:cNvSpPr/>
          <p:nvPr/>
        </p:nvSpPr>
        <p:spPr>
          <a:xfrm>
            <a:off x="1702718" y="1321699"/>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1.57</a:t>
            </a:r>
            <a:endParaRPr lang="zh-CN" altLang="en-US"/>
          </a:p>
        </p:txBody>
      </p:sp>
      <p:sp>
        <p:nvSpPr>
          <p:cNvPr id="21" name="矩形 20">
            <a:hlinkClick r:id="rId4"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293361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12240535"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881319" cy="978729"/>
          </a:xfrm>
          <a:prstGeom prst="rect">
            <a:avLst/>
          </a:prstGeom>
        </p:spPr>
        <p:txBody>
          <a:bodyPr wrap="square">
            <a:spAutoFit/>
          </a:bodyPr>
          <a:lstStyle/>
          <a:p>
            <a:pPr>
              <a:lnSpc>
                <a:spcPct val="120000"/>
              </a:lnSpc>
            </a:pP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考点二　以闭合电路欧姆定律为核心的实验</a:t>
            </a:r>
            <a:endParaRPr lang="zh-CN" altLang="en-US" sz="4800" dirty="0"/>
          </a:p>
        </p:txBody>
      </p:sp>
    </p:spTree>
    <p:extLst>
      <p:ext uri="{BB962C8B-B14F-4D97-AF65-F5344CB8AC3E}">
        <p14:creationId xmlns:p14="http://schemas.microsoft.com/office/powerpoint/2010/main" val="3524017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142112568"/>
                  </p:ext>
                </p:extLst>
              </p:nvPr>
            </p:nvGraphicFramePr>
            <p:xfrm>
              <a:off x="406574" y="394923"/>
              <a:ext cx="11377264" cy="5400600"/>
            </p:xfrm>
            <a:graphic>
              <a:graphicData uri="http://schemas.openxmlformats.org/drawingml/2006/table">
                <a:tbl>
                  <a:tblPr firstRow="1" firstCol="1" bandRow="1"/>
                  <a:tblGrid>
                    <a:gridCol w="1368152"/>
                    <a:gridCol w="5184576"/>
                    <a:gridCol w="4824536"/>
                  </a:tblGrid>
                  <a:tr h="5400600">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用多用电表测量电学中的物理量</a:t>
                          </a:r>
                        </a:p>
                      </a:txBody>
                      <a:tcPr marL="12913" marR="12913"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071" marR="7071"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原理：闭合电路欧姆定律，</a:t>
                          </a:r>
                          <a:r>
                            <a:rPr lang="en-US" sz="2800" i="1" dirty="0">
                              <a:effectLst/>
                              <a:latin typeface="Times New Roman" panose="02020603050405020304" pitchFamily="18" charset="0"/>
                              <a:ea typeface="宋体" panose="02010600030101010101" pitchFamily="2" charset="-122"/>
                            </a:rPr>
                            <a:t>I</a:t>
                          </a:r>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𝐸</m:t>
                                  </m:r>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i="1">
                                          <a:effectLst/>
                                          <a:latin typeface="Cambria Math" panose="02040503050406030204" pitchFamily="18" charset="0"/>
                                          <a:ea typeface="宋体" panose="02010600030101010101" pitchFamily="2" charset="-122"/>
                                        </a:rPr>
                                        <m:t>𝑥</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zh-CN" sz="2800" baseline="-5000">
                                          <a:effectLst/>
                                          <a:latin typeface="Cambria Math" panose="02040503050406030204" pitchFamily="18" charset="0"/>
                                          <a:ea typeface="宋体" panose="02010600030101010101" pitchFamily="2" charset="-122"/>
                                        </a:rPr>
                                        <m:t>内</m:t>
                                      </m:r>
                                    </m:sub>
                                  </m:sSub>
                                </m:den>
                              </m:f>
                            </m:oMath>
                          </a14:m>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其中</a:t>
                          </a:r>
                          <a:r>
                            <a:rPr lang="en-US" sz="2800" i="1" dirty="0">
                              <a:effectLst/>
                              <a:latin typeface="Times New Roman" panose="02020603050405020304" pitchFamily="18" charset="0"/>
                              <a:ea typeface="宋体" panose="02010600030101010101" pitchFamily="2" charset="-122"/>
                            </a:rPr>
                            <a:t>R</a:t>
                          </a:r>
                          <a:r>
                            <a:rPr lang="zh-CN" sz="2800" baseline="-25000" dirty="0">
                              <a:effectLst/>
                              <a:latin typeface="Times New Roman" panose="02020603050405020304" pitchFamily="18" charset="0"/>
                              <a:ea typeface="宋体" panose="02010600030101010101" pitchFamily="2" charset="-122"/>
                            </a:rPr>
                            <a:t>内</a:t>
                          </a:r>
                          <a:r>
                            <a:rPr lang="en-US" sz="2800" dirty="0">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r>
                            <a:rPr lang="en-US" sz="2800" baseline="-25000" dirty="0" err="1">
                              <a:effectLst/>
                              <a:latin typeface="Times New Roman" panose="02020603050405020304" pitchFamily="18" charset="0"/>
                              <a:ea typeface="宋体" panose="02010600030101010101" pitchFamily="2" charset="-122"/>
                            </a:rPr>
                            <a:t>g</a:t>
                          </a:r>
                          <a:r>
                            <a:rPr lang="en-US" sz="2800" dirty="0" err="1">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r>
                            <a:rPr lang="en-US" sz="2800" dirty="0" err="1">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r>
                            <a:rPr lang="zh-CN"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I</a:t>
                          </a:r>
                          <a:r>
                            <a:rPr lang="zh-CN" sz="2800" dirty="0">
                              <a:effectLst/>
                              <a:latin typeface="Times New Roman" panose="02020603050405020304" pitchFamily="18" charset="0"/>
                              <a:ea typeface="宋体" panose="02010600030101010101" pitchFamily="2" charset="-122"/>
                            </a:rPr>
                            <a:t>与</a:t>
                          </a:r>
                          <a:r>
                            <a:rPr lang="en-US" sz="2800" i="1" dirty="0">
                              <a:effectLst/>
                              <a:latin typeface="Times New Roman" panose="02020603050405020304" pitchFamily="18" charset="0"/>
                              <a:ea typeface="宋体" panose="02010600030101010101" pitchFamily="2" charset="-122"/>
                            </a:rPr>
                            <a:t>R</a:t>
                          </a:r>
                          <a:r>
                            <a:rPr lang="en-US" sz="2800" i="1" baseline="-25000" dirty="0">
                              <a:effectLst/>
                              <a:latin typeface="Times New Roman" panose="02020603050405020304" pitchFamily="18" charset="0"/>
                              <a:ea typeface="宋体" panose="02010600030101010101" pitchFamily="2" charset="-122"/>
                            </a:rPr>
                            <a:t>x</a:t>
                          </a:r>
                          <a:r>
                            <a:rPr lang="zh-CN" sz="2800" dirty="0">
                              <a:effectLst/>
                              <a:latin typeface="Times New Roman" panose="02020603050405020304" pitchFamily="18" charset="0"/>
                              <a:ea typeface="宋体" panose="02010600030101010101" pitchFamily="2" charset="-122"/>
                            </a:rPr>
                            <a:t>成一一对应关系</a:t>
                          </a:r>
                          <a:r>
                            <a:rPr lang="en-US" sz="2800" dirty="0">
                              <a:effectLst/>
                              <a:latin typeface="Times New Roman" panose="02020603050405020304" pitchFamily="18" charset="0"/>
                              <a:ea typeface="宋体" panose="02010600030101010101" pitchFamily="2" charset="-122"/>
                            </a:rPr>
                            <a:t>)</a:t>
                          </a:r>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中值电阻</a:t>
                          </a:r>
                          <a:r>
                            <a:rPr lang="en-US" sz="2800" i="1" dirty="0">
                              <a:effectLst/>
                              <a:latin typeface="Times New Roman" panose="02020603050405020304" pitchFamily="18" charset="0"/>
                              <a:ea typeface="宋体" panose="02010600030101010101" pitchFamily="2" charset="-122"/>
                            </a:rPr>
                            <a:t>R</a:t>
                          </a:r>
                          <a:r>
                            <a:rPr lang="zh-CN" sz="2800" baseline="-25000" dirty="0">
                              <a:effectLst/>
                              <a:latin typeface="Times New Roman" panose="02020603050405020304" pitchFamily="18" charset="0"/>
                              <a:ea typeface="宋体" panose="02010600030101010101" pitchFamily="2" charset="-122"/>
                            </a:rPr>
                            <a:t>中</a:t>
                          </a:r>
                          <a:r>
                            <a:rPr lang="en-US" sz="2800" dirty="0">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r>
                            <a:rPr lang="en-US" sz="2800" baseline="-25000" dirty="0" err="1">
                              <a:effectLst/>
                              <a:latin typeface="Times New Roman" panose="02020603050405020304" pitchFamily="18" charset="0"/>
                              <a:ea typeface="宋体" panose="02010600030101010101" pitchFamily="2" charset="-122"/>
                            </a:rPr>
                            <a:t>g</a:t>
                          </a:r>
                          <a:r>
                            <a:rPr lang="en-US" sz="2800" dirty="0" err="1">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r>
                            <a:rPr lang="en-US" sz="2800" dirty="0" err="1">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r</a:t>
                          </a:r>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3.</a:t>
                          </a:r>
                          <a:r>
                            <a:rPr lang="zh-CN" sz="2800" dirty="0">
                              <a:effectLst/>
                              <a:latin typeface="Times New Roman" panose="02020603050405020304" pitchFamily="18" charset="0"/>
                              <a:ea typeface="宋体" panose="02010600030101010101" pitchFamily="2" charset="-122"/>
                            </a:rPr>
                            <a:t>红、黑表笔短接，欧姆调零，</a:t>
                          </a:r>
                          <a:r>
                            <a:rPr lang="en-US" sz="2800" i="1" dirty="0" err="1">
                              <a:effectLst/>
                              <a:latin typeface="Times New Roman" panose="02020603050405020304" pitchFamily="18" charset="0"/>
                              <a:ea typeface="宋体" panose="02010600030101010101" pitchFamily="2" charset="-122"/>
                            </a:rPr>
                            <a:t>I</a:t>
                          </a:r>
                          <a:r>
                            <a:rPr lang="en-US" sz="2800" baseline="-25000" dirty="0" err="1">
                              <a:effectLst/>
                              <a:latin typeface="Times New Roman" panose="02020603050405020304" pitchFamily="18" charset="0"/>
                              <a:ea typeface="宋体" panose="02010600030101010101" pitchFamily="2" charset="-122"/>
                            </a:rPr>
                            <a:t>g</a:t>
                          </a:r>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𝐸</m:t>
                                  </m:r>
                                </m:num>
                                <m:den>
                                  <m:sSub>
                                    <m:sSubPr>
                                      <m:ctrlPr>
                                        <a:rPr lang="zh-CN" sz="2800" i="1">
                                          <a:effectLst/>
                                          <a:latin typeface="Cambria Math" panose="02040503050406030204" pitchFamily="18" charset="0"/>
                                          <a:ea typeface="Cambria Math" panose="02040503050406030204" pitchFamily="18" charset="0"/>
                                        </a:rPr>
                                      </m:ctrlPr>
                                    </m:sSubPr>
                                    <m:e>
                                      <m:r>
                                        <m:rPr>
                                          <m:sty m:val="p"/>
                                        </m:rPr>
                                        <a:rPr lang="en-US" sz="2800">
                                          <a:effectLst/>
                                          <a:latin typeface="Cambria Math" panose="02040503050406030204" pitchFamily="18" charset="0"/>
                                          <a:ea typeface="宋体" panose="02010600030101010101" pitchFamily="2" charset="-122"/>
                                        </a:rPr>
                                        <m:t>R</m:t>
                                      </m:r>
                                    </m:e>
                                    <m:sub>
                                      <m:r>
                                        <a:rPr lang="en-US" sz="2800" i="1">
                                          <a:effectLst/>
                                          <a:latin typeface="Cambria Math" panose="02040503050406030204" pitchFamily="18" charset="0"/>
                                          <a:ea typeface="宋体" panose="02010600030101010101" pitchFamily="2" charset="-122"/>
                                        </a:rPr>
                                        <m:t>𝑔</m:t>
                                      </m:r>
                                    </m:sub>
                                  </m:sSub>
                                  <m:r>
                                    <a:rPr lang="en-US" sz="2800">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𝑅</m:t>
                                  </m:r>
                                  <m:r>
                                    <a:rPr lang="en-US" sz="2800">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𝑟</m:t>
                                  </m:r>
                                </m:den>
                              </m:f>
                            </m:oMath>
                          </a14:m>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dirty="0">
                              <a:effectLst/>
                              <a:latin typeface="Times New Roman" panose="02020603050405020304" pitchFamily="18" charset="0"/>
                              <a:ea typeface="宋体" panose="02010600030101010101" pitchFamily="2" charset="-122"/>
                            </a:rPr>
                            <a:t>4.</a:t>
                          </a:r>
                          <a:r>
                            <a:rPr lang="zh-CN" sz="2800" dirty="0">
                              <a:effectLst/>
                              <a:latin typeface="Times New Roman" panose="02020603050405020304" pitchFamily="18" charset="0"/>
                              <a:ea typeface="宋体" panose="02010600030101010101" pitchFamily="2" charset="-122"/>
                            </a:rPr>
                            <a:t>电流方向：</a:t>
                          </a:r>
                          <a:r>
                            <a:rPr lang="en-US" sz="2800" dirty="0">
                              <a:effectLst/>
                              <a:latin typeface="宋体" panose="02010600030101010101" pitchFamily="2" charset="-122"/>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红进黑出</a:t>
                          </a:r>
                          <a:r>
                            <a:rPr lang="en-US" sz="2800" dirty="0">
                              <a:effectLst/>
                              <a:latin typeface="宋体" panose="02010600030101010101" pitchFamily="2" charset="-122"/>
                              <a:ea typeface="宋体" panose="02010600030101010101" pitchFamily="2" charset="-122"/>
                            </a:rPr>
                            <a:t>”</a:t>
                          </a:r>
                          <a:endParaRPr lang="zh-CN" sz="2800" dirty="0">
                            <a:effectLst/>
                            <a:latin typeface="Times New Roman" panose="02020603050405020304" pitchFamily="18" charset="0"/>
                            <a:ea typeface="宋体" panose="02010600030101010101" pitchFamily="2" charset="-122"/>
                          </a:endParaRPr>
                        </a:p>
                      </a:txBody>
                      <a:tcPr marL="12913" marR="12913"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42112568"/>
                  </p:ext>
                </p:extLst>
              </p:nvPr>
            </p:nvGraphicFramePr>
            <p:xfrm>
              <a:off x="406574" y="394923"/>
              <a:ext cx="11377264" cy="5400600"/>
            </p:xfrm>
            <a:graphic>
              <a:graphicData uri="http://schemas.openxmlformats.org/drawingml/2006/table">
                <a:tbl>
                  <a:tblPr firstRow="1" firstCol="1" bandRow="1"/>
                  <a:tblGrid>
                    <a:gridCol w="1368152"/>
                    <a:gridCol w="5184576"/>
                    <a:gridCol w="4824536"/>
                  </a:tblGrid>
                  <a:tr h="5400600">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用多用电表测量电学中的物理量</a:t>
                          </a:r>
                        </a:p>
                      </a:txBody>
                      <a:tcPr marL="12913" marR="12913"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071" marR="7071"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2913" marR="12913" marT="7071" marB="7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35985" t="-113" r="-253" b="-2818"/>
                          </a:stretch>
                        </a:blipFill>
                      </a:tcPr>
                    </a:tc>
                  </a:tr>
                </a:tbl>
              </a:graphicData>
            </a:graphic>
          </p:graphicFrame>
        </mc:Fallback>
      </mc:AlternateContent>
      <p:pic>
        <p:nvPicPr>
          <p:cNvPr id="5" name="image308.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2557" y="1691066"/>
            <a:ext cx="4728713" cy="309634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686158261"/>
                  </p:ext>
                </p:extLst>
              </p:nvPr>
            </p:nvGraphicFramePr>
            <p:xfrm>
              <a:off x="440482" y="333451"/>
              <a:ext cx="11343355" cy="6146120"/>
            </p:xfrm>
            <a:graphic>
              <a:graphicData uri="http://schemas.openxmlformats.org/drawingml/2006/table">
                <a:tbl>
                  <a:tblPr firstRow="1" firstCol="1" bandRow="1"/>
                  <a:tblGrid>
                    <a:gridCol w="2270348"/>
                    <a:gridCol w="3888432"/>
                    <a:gridCol w="5184575"/>
                  </a:tblGrid>
                  <a:tr h="2762624">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测量电源的电动势和内阻</a:t>
                          </a:r>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伏安法</a:t>
                          </a:r>
                        </a:p>
                      </a:txBody>
                      <a:tcPr marL="9339" marR="9339" marT="9339" marB="933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原理：</a:t>
                          </a:r>
                          <a:r>
                            <a:rPr lang="en-US" sz="2800" i="1">
                              <a:effectLst/>
                              <a:latin typeface="Times New Roman" panose="02020603050405020304" pitchFamily="18" charset="0"/>
                              <a:ea typeface="宋体" panose="02010600030101010101" pitchFamily="2" charset="-122"/>
                            </a:rPr>
                            <a:t>U</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误差来源：电压表的分流</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误差分析：</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&lt;</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真</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&lt;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真</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r>
                                    <a:rPr lang="en-US" sz="2800" i="1">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𝑟</m:t>
                                  </m:r>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r>
                                    <a:rPr lang="en-US" sz="2800">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𝑟</m:t>
                                  </m:r>
                                </m:den>
                              </m:f>
                            </m:oMath>
                          </a14:m>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960">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伏安法</a:t>
                          </a:r>
                          <a:endParaRPr lang="zh-CN" sz="2800">
                            <a:effectLst/>
                            <a:latin typeface="Times New Roman" panose="02020603050405020304" pitchFamily="18" charset="0"/>
                            <a:ea typeface="宋体" panose="02010600030101010101" pitchFamily="2" charset="-122"/>
                          </a:endParaRPr>
                        </a:p>
                      </a:txBody>
                      <a:tcPr marL="9339" marR="9339" marT="9339" marB="933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原理：</a:t>
                          </a:r>
                          <a:r>
                            <a:rPr lang="en-US" sz="2800" i="1">
                              <a:effectLst/>
                              <a:latin typeface="Times New Roman" panose="02020603050405020304" pitchFamily="18" charset="0"/>
                              <a:ea typeface="宋体" panose="02010600030101010101" pitchFamily="2" charset="-122"/>
                            </a:rPr>
                            <a:t>U</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误差来源：电流表的分压</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误差分析：</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真</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真</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A</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686158261"/>
                  </p:ext>
                </p:extLst>
              </p:nvPr>
            </p:nvGraphicFramePr>
            <p:xfrm>
              <a:off x="440482" y="333451"/>
              <a:ext cx="11343355" cy="6065094"/>
            </p:xfrm>
            <a:graphic>
              <a:graphicData uri="http://schemas.openxmlformats.org/drawingml/2006/table">
                <a:tbl>
                  <a:tblPr firstRow="1" firstCol="1" bandRow="1"/>
                  <a:tblGrid>
                    <a:gridCol w="2270348"/>
                    <a:gridCol w="3888432"/>
                    <a:gridCol w="5184575"/>
                  </a:tblGrid>
                  <a:tr h="2927042">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测量电源的电动势和内阻</a:t>
                          </a:r>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伏安法</a:t>
                          </a:r>
                        </a:p>
                      </a:txBody>
                      <a:tcPr marL="9339" marR="9339" marT="9339" marB="933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8919" t="-208" r="-235" b="-113514"/>
                          </a:stretch>
                        </a:blipFill>
                      </a:tcPr>
                    </a:tc>
                  </a:tr>
                  <a:tr h="3138052">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altLang="zh-CN"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伏安法</a:t>
                          </a:r>
                          <a:endParaRPr lang="zh-CN" sz="2800">
                            <a:effectLst/>
                            <a:latin typeface="Times New Roman" panose="02020603050405020304" pitchFamily="18" charset="0"/>
                            <a:ea typeface="宋体" panose="02010600030101010101" pitchFamily="2" charset="-122"/>
                          </a:endParaRPr>
                        </a:p>
                      </a:txBody>
                      <a:tcPr marL="9339" marR="9339" marT="9339" marB="933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原理：</a:t>
                          </a:r>
                          <a:r>
                            <a:rPr lang="en-US" sz="2800" i="1">
                              <a:effectLst/>
                              <a:latin typeface="Times New Roman" panose="02020603050405020304" pitchFamily="18" charset="0"/>
                              <a:ea typeface="宋体" panose="02010600030101010101" pitchFamily="2" charset="-122"/>
                            </a:rPr>
                            <a:t>U</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误差来源：电流表的分压</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误差分析：</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真</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真</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A</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7054" marR="17054" marT="9339" marB="93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4" name="image30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6391" y="770047"/>
            <a:ext cx="1493824" cy="1723643"/>
          </a:xfrm>
          <a:prstGeom prst="rect">
            <a:avLst/>
          </a:prstGeom>
          <a:noFill/>
          <a:ln>
            <a:noFill/>
          </a:ln>
        </p:spPr>
      </p:pic>
      <p:pic>
        <p:nvPicPr>
          <p:cNvPr id="7" name="image31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890" y="3736876"/>
            <a:ext cx="2246679" cy="1944216"/>
          </a:xfrm>
          <a:prstGeom prst="rect">
            <a:avLst/>
          </a:prstGeom>
          <a:noFill/>
          <a:ln>
            <a:noFill/>
          </a:ln>
        </p:spPr>
      </p:pic>
    </p:spTree>
    <p:extLst>
      <p:ext uri="{BB962C8B-B14F-4D97-AF65-F5344CB8AC3E}">
        <p14:creationId xmlns:p14="http://schemas.microsoft.com/office/powerpoint/2010/main" val="1812702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2832373774"/>
                  </p:ext>
                </p:extLst>
              </p:nvPr>
            </p:nvGraphicFramePr>
            <p:xfrm>
              <a:off x="406574" y="314400"/>
              <a:ext cx="11377263" cy="5976664"/>
            </p:xfrm>
            <a:graphic>
              <a:graphicData uri="http://schemas.openxmlformats.org/drawingml/2006/table">
                <a:tbl>
                  <a:tblPr firstRow="1" firstCol="1" bandRow="1"/>
                  <a:tblGrid>
                    <a:gridCol w="1584176"/>
                    <a:gridCol w="3312368"/>
                    <a:gridCol w="6480719"/>
                  </a:tblGrid>
                  <a:tr h="3582367">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测量电源的电动势和内阻</a:t>
                          </a:r>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伏阻法</a:t>
                          </a:r>
                        </a:p>
                      </a:txBody>
                      <a:tcPr marL="6775" marR="6775" marT="6775" marB="67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smtClean="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原理：</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U</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𝑈</m:t>
                                  </m:r>
                                </m:num>
                                <m:den>
                                  <m:r>
                                    <a:rPr lang="en-US" sz="2800" i="1">
                                      <a:effectLst/>
                                      <a:latin typeface="Cambria Math" panose="02040503050406030204" pitchFamily="18" charset="0"/>
                                      <a:ea typeface="宋体" panose="02010600030101010101" pitchFamily="2" charset="-122"/>
                                    </a:rPr>
                                    <m:t>𝑅</m:t>
                                  </m:r>
                                </m:den>
                              </m:f>
                            </m:oMath>
                          </a14:m>
                          <a:r>
                            <a:rPr lang="en-US" sz="2800" i="1">
                              <a:effectLst/>
                              <a:latin typeface="Times New Roman" panose="02020603050405020304" pitchFamily="18" charset="0"/>
                              <a:ea typeface="宋体" panose="02010600030101010101" pitchFamily="2" charset="-122"/>
                            </a:rPr>
                            <a:t>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关系式：</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𝑈</m:t>
                                  </m:r>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𝑟</m:t>
                                  </m:r>
                                </m:num>
                                <m:den>
                                  <m:r>
                                    <a:rPr lang="en-US" sz="2800" i="1">
                                      <a:effectLst/>
                                      <a:latin typeface="Cambria Math" panose="02040503050406030204" pitchFamily="18" charset="0"/>
                                      <a:ea typeface="宋体" panose="02010600030101010101" pitchFamily="2" charset="-122"/>
                                    </a:rPr>
                                    <m:t>𝐸</m:t>
                                  </m:r>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𝑅</m:t>
                                  </m:r>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𝐸</m:t>
                                  </m:r>
                                </m:den>
                              </m:f>
                            </m:oMath>
                          </a14:m>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误差分析：</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&lt;</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真</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&lt;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真</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r>
                                    <a:rPr lang="en-US" sz="2800" i="1">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𝑟</m:t>
                                  </m:r>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r>
                                    <a:rPr lang="en-US" sz="2800">
                                      <a:effectLst/>
                                      <a:latin typeface="Cambria Math" panose="02040503050406030204" pitchFamily="18" charset="0"/>
                                      <a:ea typeface="宋体" panose="02010600030101010101" pitchFamily="2" charset="-122"/>
                                    </a:rPr>
                                    <m:t>+</m:t>
                                  </m:r>
                                  <m:r>
                                    <a:rPr lang="en-US" sz="2800" i="1">
                                      <a:effectLst/>
                                      <a:latin typeface="Cambria Math" panose="02040503050406030204" pitchFamily="18" charset="0"/>
                                      <a:ea typeface="宋体" panose="02010600030101010101" pitchFamily="2" charset="-122"/>
                                    </a:rPr>
                                    <m:t>𝑟</m:t>
                                  </m:r>
                                </m:den>
                              </m:f>
                            </m:oMath>
                          </a14:m>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297">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安阻法</a:t>
                          </a:r>
                        </a:p>
                      </a:txBody>
                      <a:tcPr marL="6775" marR="6775" marT="6775" marB="67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原理：</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IR</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关系式：</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𝐼</m:t>
                                  </m:r>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𝐸</m:t>
                                  </m:r>
                                </m:den>
                              </m:f>
                            </m:oMath>
                          </a14:m>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𝑟</m:t>
                                  </m:r>
                                </m:num>
                                <m:den>
                                  <m:r>
                                    <a:rPr lang="en-US" sz="2800" i="1">
                                      <a:effectLst/>
                                      <a:latin typeface="Cambria Math" panose="02040503050406030204" pitchFamily="18" charset="0"/>
                                      <a:ea typeface="宋体" panose="02010600030101010101" pitchFamily="2" charset="-122"/>
                                    </a:rPr>
                                    <m:t>𝐸</m:t>
                                  </m:r>
                                </m:den>
                              </m:f>
                            </m:oMath>
                          </a14:m>
                          <a:r>
                            <a:rPr lang="zh-CN" sz="2800">
                              <a:effectLst/>
                              <a:latin typeface="Times New Roman" panose="02020603050405020304" pitchFamily="18" charset="0"/>
                              <a:ea typeface="宋体" panose="02010600030101010101" pitchFamily="2" charset="-122"/>
                            </a:rPr>
                            <a:t>或</a:t>
                          </a:r>
                          <a:r>
                            <a:rPr lang="en-US" sz="2800" i="1">
                              <a:effectLst/>
                              <a:latin typeface="Times New Roman" panose="02020603050405020304" pitchFamily="18" charset="0"/>
                              <a:ea typeface="宋体" panose="02010600030101010101" pitchFamily="2" charset="-122"/>
                            </a:rPr>
                            <a:t>R</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r>
                                    <a:rPr lang="en-US" sz="2800" i="1">
                                      <a:effectLst/>
                                      <a:latin typeface="Cambria Math" panose="02040503050406030204" pitchFamily="18" charset="0"/>
                                      <a:ea typeface="宋体" panose="02010600030101010101" pitchFamily="2" charset="-122"/>
                                    </a:rPr>
                                    <m:t>𝐼</m:t>
                                  </m:r>
                                </m:den>
                              </m:f>
                            </m:oMath>
                          </a14:m>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误差分析：</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zh-CN" sz="2800" baseline="-25000">
                              <a:effectLst/>
                              <a:latin typeface="Times New Roman" panose="02020603050405020304" pitchFamily="18" charset="0"/>
                              <a:ea typeface="宋体" panose="02010600030101010101" pitchFamily="2" charset="-122"/>
                            </a:rPr>
                            <a:t>真</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真</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A</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2832373774"/>
                  </p:ext>
                </p:extLst>
              </p:nvPr>
            </p:nvGraphicFramePr>
            <p:xfrm>
              <a:off x="406574" y="314400"/>
              <a:ext cx="11377263" cy="5976664"/>
            </p:xfrm>
            <a:graphic>
              <a:graphicData uri="http://schemas.openxmlformats.org/drawingml/2006/table">
                <a:tbl>
                  <a:tblPr firstRow="1" firstCol="1" bandRow="1"/>
                  <a:tblGrid>
                    <a:gridCol w="1584176"/>
                    <a:gridCol w="3312368"/>
                    <a:gridCol w="6480719"/>
                  </a:tblGrid>
                  <a:tr h="3582367">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测量电源的电动势和内阻</a:t>
                          </a:r>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伏阻法</a:t>
                          </a:r>
                        </a:p>
                      </a:txBody>
                      <a:tcPr marL="6775" marR="6775" marT="6775" marB="67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75658" t="-170" r="-188" b="-69898"/>
                          </a:stretch>
                        </a:blipFill>
                      </a:tcPr>
                    </a:tc>
                  </a:tr>
                  <a:tr h="2394297">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安阻法</a:t>
                          </a:r>
                        </a:p>
                      </a:txBody>
                      <a:tcPr marL="6775" marR="6775" marT="6775" marB="67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2373" marR="12373" marT="6775" marB="67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75658" t="-149873" r="-188" b="-4580"/>
                          </a:stretch>
                        </a:blipFill>
                      </a:tcPr>
                    </a:tc>
                  </a:tr>
                </a:tbl>
              </a:graphicData>
            </a:graphic>
          </p:graphicFrame>
        </mc:Fallback>
      </mc:AlternateContent>
      <p:pic>
        <p:nvPicPr>
          <p:cNvPr id="5" name="image31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0830" y="890464"/>
            <a:ext cx="1854153" cy="2024828"/>
          </a:xfrm>
          <a:prstGeom prst="rect">
            <a:avLst/>
          </a:prstGeom>
          <a:noFill/>
          <a:ln>
            <a:noFill/>
          </a:ln>
        </p:spPr>
      </p:pic>
      <p:pic>
        <p:nvPicPr>
          <p:cNvPr id="6" name="image312.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8276" y="4068341"/>
            <a:ext cx="2639259" cy="1584176"/>
          </a:xfrm>
          <a:prstGeom prst="rect">
            <a:avLst/>
          </a:prstGeom>
          <a:noFill/>
          <a:ln>
            <a:noFill/>
          </a:ln>
        </p:spPr>
      </p:pic>
    </p:spTree>
    <p:extLst>
      <p:ext uri="{BB962C8B-B14F-4D97-AF65-F5344CB8AC3E}">
        <p14:creationId xmlns:p14="http://schemas.microsoft.com/office/powerpoint/2010/main" val="1474476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450935007"/>
              </p:ext>
            </p:extLst>
          </p:nvPr>
        </p:nvGraphicFramePr>
        <p:xfrm>
          <a:off x="406574" y="251917"/>
          <a:ext cx="11377264" cy="6283746"/>
        </p:xfrm>
        <a:graphic>
          <a:graphicData uri="http://schemas.openxmlformats.org/drawingml/2006/table">
            <a:tbl>
              <a:tblPr firstRow="1" firstCol="1" bandRow="1"/>
              <a:tblGrid>
                <a:gridCol w="1197006"/>
                <a:gridCol w="10180258"/>
              </a:tblGrid>
              <a:tr h="6283746">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传感器</a:t>
                      </a:r>
                      <a:endParaRPr lang="zh-CN" sz="11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的应用</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1100">
                        <a:effectLst/>
                        <a:latin typeface="Times New Roman" panose="02020603050405020304" pitchFamily="18" charset="0"/>
                        <a:ea typeface="宋体" panose="02010600030101010101" pitchFamily="2" charset="-122"/>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31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8782" y="486991"/>
            <a:ext cx="2512174" cy="2592289"/>
          </a:xfrm>
          <a:prstGeom prst="rect">
            <a:avLst/>
          </a:prstGeom>
          <a:noFill/>
          <a:ln>
            <a:noFill/>
          </a:ln>
        </p:spPr>
      </p:pic>
      <p:pic>
        <p:nvPicPr>
          <p:cNvPr id="6" name="image31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7584" y="1071849"/>
            <a:ext cx="2025762" cy="2025762"/>
          </a:xfrm>
          <a:prstGeom prst="rect">
            <a:avLst/>
          </a:prstGeom>
          <a:noFill/>
          <a:ln>
            <a:noFill/>
          </a:ln>
        </p:spPr>
      </p:pic>
      <p:pic>
        <p:nvPicPr>
          <p:cNvPr id="7" name="image315.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9872" y="724474"/>
            <a:ext cx="3237501" cy="2354806"/>
          </a:xfrm>
          <a:prstGeom prst="rect">
            <a:avLst/>
          </a:prstGeom>
          <a:noFill/>
          <a:ln>
            <a:noFill/>
          </a:ln>
        </p:spPr>
      </p:pic>
      <p:pic>
        <p:nvPicPr>
          <p:cNvPr id="8" name="image316.jpe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8782" y="3396888"/>
            <a:ext cx="4301884" cy="2841218"/>
          </a:xfrm>
          <a:prstGeom prst="rect">
            <a:avLst/>
          </a:prstGeom>
          <a:noFill/>
          <a:ln>
            <a:noFill/>
          </a:ln>
        </p:spPr>
      </p:pic>
    </p:spTree>
    <p:extLst>
      <p:ext uri="{BB962C8B-B14F-4D97-AF65-F5344CB8AC3E}">
        <p14:creationId xmlns:p14="http://schemas.microsoft.com/office/powerpoint/2010/main" val="136995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5418"/>
            <a:ext cx="11412000" cy="5262979"/>
          </a:xfrm>
          <a:prstGeom prst="rect">
            <a:avLst/>
          </a:prstGeom>
        </p:spPr>
        <p:txBody>
          <a:bodyPr>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湖北卷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某实验小组为测量一节干电池的电动势</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和内阻</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，设计了如图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所示电路，所用器材如下：干电池、智能手机、电流传感器、定值电阻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、电阻箱、开关、导线等。按电路图连接电路，将智能手机与电流传感器通过蓝牙无线连接，闭合开关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，逐次改变电阻箱的阻值</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，用智能手机记录对应的电流传感器测得的电流</a:t>
            </a:r>
            <a:r>
              <a:rPr lang="en-US" altLang="zh-CN" sz="2800" i="1">
                <a:latin typeface="Times New Roman" panose="02020603050405020304" pitchFamily="18" charset="0"/>
                <a:ea typeface="宋体" panose="02010600030101010101" pitchFamily="2" charset="-122"/>
              </a:rPr>
              <a:t>I</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回答</a:t>
            </a:r>
            <a:r>
              <a:rPr lang="zh-CN" altLang="zh-CN" sz="2800">
                <a:latin typeface="Times New Roman" panose="02020603050405020304" pitchFamily="18" charset="0"/>
                <a:ea typeface="宋体" panose="02010600030101010101" pitchFamily="2" charset="-122"/>
              </a:rPr>
              <a:t>下列问题</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在电路中起</a:t>
            </a:r>
            <a:r>
              <a:rPr lang="zh-CN" altLang="zh-CN" sz="2800" u="sng">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a:t>
            </a:r>
            <a:r>
              <a:rPr lang="zh-CN" altLang="zh-CN" sz="2800" smtClean="0">
                <a:latin typeface="Times New Roman" panose="02020603050405020304" pitchFamily="18" charset="0"/>
                <a:ea typeface="宋体" panose="02010600030101010101" pitchFamily="2" charset="-122"/>
              </a:rPr>
              <a:t>填</a:t>
            </a:r>
            <a:r>
              <a:rPr lang="en-US" altLang="zh-CN" sz="2800" smtClean="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保护</a:t>
            </a:r>
            <a:r>
              <a:rPr lang="en-US" altLang="zh-CN" sz="2800">
                <a:latin typeface="宋体" panose="02010600030101010101" pitchFamily="2" charset="-122"/>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或</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分流</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作用。</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9" name="剪去对角的矩形 8"/>
          <p:cNvSpPr/>
          <p:nvPr/>
        </p:nvSpPr>
        <p:spPr>
          <a:xfrm>
            <a:off x="0" y="27397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4</a:t>
            </a:r>
            <a:endParaRPr lang="zh-CN" altLang="en-US" dirty="0">
              <a:sym typeface="+mn-ea"/>
            </a:endParaRPr>
          </a:p>
        </p:txBody>
      </p:sp>
      <p:pic>
        <p:nvPicPr>
          <p:cNvPr id="7" name="image6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1389"/>
          <a:stretch/>
        </p:blipFill>
        <p:spPr bwMode="auto">
          <a:xfrm>
            <a:off x="8471470" y="2758679"/>
            <a:ext cx="2968770" cy="2859930"/>
          </a:xfrm>
          <a:prstGeom prst="rect">
            <a:avLst/>
          </a:prstGeom>
          <a:noFill/>
          <a:ln>
            <a:noFill/>
          </a:ln>
        </p:spPr>
      </p:pic>
      <p:sp>
        <p:nvSpPr>
          <p:cNvPr id="5" name="矩形 4"/>
          <p:cNvSpPr/>
          <p:nvPr/>
        </p:nvSpPr>
        <p:spPr>
          <a:xfrm>
            <a:off x="3104163" y="3927034"/>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保护</a:t>
            </a:r>
            <a:endParaRPr lang="zh-CN" altLang="en-US"/>
          </a:p>
        </p:txBody>
      </p:sp>
      <p:grpSp>
        <p:nvGrpSpPr>
          <p:cNvPr id="10" name="组合 9"/>
          <p:cNvGrpSpPr/>
          <p:nvPr/>
        </p:nvGrpSpPr>
        <p:grpSpPr>
          <a:xfrm>
            <a:off x="0" y="5451415"/>
            <a:ext cx="11783838" cy="1074723"/>
            <a:chOff x="0" y="268558"/>
            <a:chExt cx="11783838" cy="1074723"/>
          </a:xfrm>
        </p:grpSpPr>
        <p:sp>
          <p:nvSpPr>
            <p:cNvPr id="12" name="矩形 11"/>
            <p:cNvSpPr/>
            <p:nvPr/>
          </p:nvSpPr>
          <p:spPr>
            <a:xfrm>
              <a:off x="389206" y="686435"/>
              <a:ext cx="11394632"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与电阻箱串联，可知</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在电路中起保护作用。</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1272776"/>
                <a:ext cx="11412000" cy="1004890"/>
              </a:xfrm>
              <a:prstGeom prst="rect">
                <a:avLst/>
              </a:prstGeom>
            </p:spPr>
            <p:txBody>
              <a:bodyPr>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den>
                    </m:f>
                  </m:oMath>
                </a14:m>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与</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的关系式为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den>
                    </m:f>
                  </m:oMath>
                </a14:m>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1272776"/>
                <a:ext cx="11412000" cy="1004890"/>
              </a:xfrm>
              <a:prstGeom prst="rect">
                <a:avLst/>
              </a:prstGeom>
              <a:blipFill rotWithShape="0">
                <a:blip r:embed="rId2"/>
                <a:stretch>
                  <a:fillRect l="-1122"/>
                </a:stretch>
              </a:blipFill>
            </p:spPr>
            <p:txBody>
              <a:bodyPr/>
              <a:lstStyle/>
              <a:p>
                <a:r>
                  <a:rPr lang="zh-CN" altLang="en-US">
                    <a:noFill/>
                  </a:rPr>
                  <a:t> </a:t>
                </a:r>
              </a:p>
            </p:txBody>
          </p:sp>
        </mc:Fallback>
      </mc:AlternateContent>
      <p:pic>
        <p:nvPicPr>
          <p:cNvPr id="7" name="image67.jpe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1389"/>
          <a:stretch/>
        </p:blipFill>
        <p:spPr bwMode="auto">
          <a:xfrm>
            <a:off x="8781060" y="261442"/>
            <a:ext cx="2968770" cy="2859930"/>
          </a:xfrm>
          <a:prstGeom prst="rect">
            <a:avLst/>
          </a:prstGeom>
          <a:noFill/>
          <a:ln>
            <a:noFill/>
          </a:ln>
        </p:spPr>
      </p:pic>
      <mc:AlternateContent xmlns:mc="http://schemas.openxmlformats.org/markup-compatibility/2006" xmlns:a14="http://schemas.microsoft.com/office/drawing/2010/main">
        <mc:Choice Requires="a14">
          <p:sp>
            <p:nvSpPr>
              <p:cNvPr id="5" name="矩形 4"/>
              <p:cNvSpPr/>
              <p:nvPr/>
            </p:nvSpPr>
            <p:spPr>
              <a:xfrm>
                <a:off x="5831557" y="1253726"/>
                <a:ext cx="1210075" cy="701859"/>
              </a:xfrm>
              <a:prstGeom prst="rect">
                <a:avLst/>
              </a:prstGeom>
            </p:spPr>
            <p:txBody>
              <a:bodyPr wrap="none">
                <a:spAutoFit/>
              </a:bodyPr>
              <a:lstStyle/>
              <a:p>
                <a14:m>
                  <m:oMath xmlns:m="http://schemas.openxmlformats.org/officeDocument/2006/math">
                    <m:f>
                      <m:fPr>
                        <m:ctrlPr>
                          <a:rPr lang="zh-CN" altLang="zh-CN" sz="2800" i="1" smtClean="0">
                            <a:solidFill>
                              <a:srgbClr val="C00000"/>
                            </a:solidFill>
                            <a:latin typeface="Cambria Math" panose="02040503050406030204" pitchFamily="18" charset="0"/>
                            <a:ea typeface="Cambria Math" panose="02040503050406030204" pitchFamily="18" charset="0"/>
                          </a:rPr>
                        </m:ctrlPr>
                      </m:fPr>
                      <m:num>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𝐸</m:t>
                        </m:r>
                      </m:den>
                    </m:f>
                  </m:oMath>
                </a14:m>
                <a:r>
                  <a:rPr lang="en-US" altLang="zh-CN" sz="2800">
                    <a:solidFill>
                      <a:srgbClr val="C00000"/>
                    </a:solidFill>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𝑟</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𝐸</m:t>
                        </m:r>
                      </m:den>
                    </m:f>
                  </m:oMath>
                </a14:m>
                <a:endParaRPr lang="zh-CN" altLang="en-US" sz="2800"/>
              </a:p>
            </p:txBody>
          </p:sp>
        </mc:Choice>
        <mc:Fallback xmlns="">
          <p:sp>
            <p:nvSpPr>
              <p:cNvPr id="5" name="矩形 4"/>
              <p:cNvSpPr>
                <a:spLocks noRot="1" noChangeAspect="1" noMove="1" noResize="1" noEditPoints="1" noAdjustHandles="1" noChangeArrowheads="1" noChangeShapeType="1" noTextEdit="1"/>
              </p:cNvSpPr>
              <p:nvPr/>
            </p:nvSpPr>
            <p:spPr>
              <a:xfrm>
                <a:off x="5831557" y="1253726"/>
                <a:ext cx="1210075" cy="701859"/>
              </a:xfrm>
              <a:prstGeom prst="rect">
                <a:avLst/>
              </a:prstGeom>
              <a:blipFill rotWithShape="0">
                <a:blip r:embed="rId4"/>
                <a:stretch>
                  <a:fillRect b="-10435"/>
                </a:stretch>
              </a:blipFill>
            </p:spPr>
            <p:txBody>
              <a:bodyPr/>
              <a:lstStyle/>
              <a:p>
                <a:r>
                  <a:rPr lang="zh-CN" altLang="en-US">
                    <a:noFill/>
                  </a:rPr>
                  <a:t> </a:t>
                </a:r>
              </a:p>
            </p:txBody>
          </p:sp>
        </mc:Fallback>
      </mc:AlternateContent>
      <p:grpSp>
        <p:nvGrpSpPr>
          <p:cNvPr id="10" name="组合 9"/>
          <p:cNvGrpSpPr/>
          <p:nvPr/>
        </p:nvGrpSpPr>
        <p:grpSpPr>
          <a:xfrm>
            <a:off x="0" y="3357786"/>
            <a:ext cx="11783838" cy="2070830"/>
            <a:chOff x="0" y="268558"/>
            <a:chExt cx="11783838" cy="2070830"/>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165295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根据闭合电路欧姆定律</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整理可得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𝐼</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num>
                        <m:den>
                          <m:r>
                            <a:rPr lang="en-US" altLang="zh-CN" sz="2800" i="1">
                              <a:effectLst/>
                              <a:latin typeface="Cambria Math" panose="02040503050406030204" pitchFamily="18" charset="0"/>
                              <a:ea typeface="宋体" panose="02010600030101010101" pitchFamily="2" charset="-122"/>
                            </a:rPr>
                            <m:t>𝐸</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1652953"/>
                </a:xfrm>
                <a:prstGeom prst="rect">
                  <a:avLst/>
                </a:prstGeom>
                <a:blipFill rotWithShape="0">
                  <a:blip r:embed="rId5"/>
                  <a:stretch>
                    <a:fillRect l="-1124"/>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8321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57541"/>
                <a:ext cx="7938248" cy="2297552"/>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根据记录数据作出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𝐼</m:t>
                        </m:r>
                      </m:den>
                    </m:f>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图像，如图</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所示。已知</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=9.0 Ω</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effectLst/>
                    <a:latin typeface="Times New Roman" panose="02020603050405020304" pitchFamily="18" charset="0"/>
                    <a:ea typeface="宋体" panose="02010600030101010101" pitchFamily="2" charset="-122"/>
                  </a:rPr>
                  <a:t> V(</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保留三位有效数字</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zh-CN" altLang="zh-CN" sz="2800" u="sng">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effectLst/>
                    <a:latin typeface="Times New Roman" panose="02020603050405020304" pitchFamily="18" charset="0"/>
                    <a:ea typeface="宋体" panose="02010600030101010101" pitchFamily="2" charset="-122"/>
                  </a:rPr>
                  <a:t> Ω(</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保留两位有效数字</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57541"/>
                <a:ext cx="7938248" cy="2297552"/>
              </a:xfrm>
              <a:prstGeom prst="rect">
                <a:avLst/>
              </a:prstGeom>
              <a:blipFill rotWithShape="0">
                <a:blip r:embed="rId2"/>
                <a:stretch>
                  <a:fillRect l="-1613" r="-6068" b="-3183"/>
                </a:stretch>
              </a:blipFill>
            </p:spPr>
            <p:txBody>
              <a:bodyPr/>
              <a:lstStyle/>
              <a:p>
                <a:r>
                  <a:rPr lang="zh-CN" altLang="en-US">
                    <a:noFill/>
                  </a:rPr>
                  <a:t> </a:t>
                </a:r>
              </a:p>
            </p:txBody>
          </p:sp>
        </mc:Fallback>
      </mc:AlternateContent>
      <p:grpSp>
        <p:nvGrpSpPr>
          <p:cNvPr id="10" name="组合 9"/>
          <p:cNvGrpSpPr/>
          <p:nvPr/>
        </p:nvGrpSpPr>
        <p:grpSpPr>
          <a:xfrm>
            <a:off x="0" y="3265853"/>
            <a:ext cx="11783838" cy="2988774"/>
            <a:chOff x="0" y="268558"/>
            <a:chExt cx="11783838" cy="2988774"/>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257089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因</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𝐼</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𝑅</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num>
                        <m:den>
                          <m:r>
                            <a:rPr lang="en-US" altLang="zh-CN" sz="2800" i="1">
                              <a:effectLst/>
                              <a:latin typeface="Cambria Math" panose="02040503050406030204" pitchFamily="18" charset="0"/>
                              <a:ea typeface="宋体" panose="02010600030101010101" pitchFamily="2" charset="-122"/>
                            </a:rPr>
                            <m:t>𝐸</m:t>
                          </m:r>
                        </m:den>
                      </m:f>
                    </m:oMath>
                  </a14:m>
                  <a:r>
                    <a:rPr lang="zh-CN" altLang="zh-CN" sz="2800">
                      <a:effectLst/>
                      <a:latin typeface="Times New Roman" panose="02020603050405020304" pitchFamily="18" charset="0"/>
                      <a:ea typeface="楷体" panose="02010609060101010101" pitchFamily="49" charset="-122"/>
                    </a:rPr>
                    <a:t>，结合题图</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b</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24</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7</m:t>
                          </m:r>
                        </m:num>
                        <m:den>
                          <m:r>
                            <a:rPr lang="en-US" altLang="zh-CN" sz="2800">
                              <a:effectLst/>
                              <a:latin typeface="Cambria Math" panose="02040503050406030204" pitchFamily="18" charset="0"/>
                              <a:ea typeface="宋体" panose="02010600030101010101" pitchFamily="2" charset="-122"/>
                            </a:rPr>
                            <m:t>25</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en-US" altLang="zh-CN" sz="2800" baseline="30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num>
                        <m:den>
                          <m:r>
                            <a:rPr lang="en-US" altLang="zh-CN" sz="2800" i="1">
                              <a:effectLst/>
                              <a:latin typeface="Cambria Math" panose="02040503050406030204" pitchFamily="18" charset="0"/>
                              <a:ea typeface="宋体" panose="02010600030101010101" pitchFamily="2" charset="-122"/>
                            </a:rPr>
                            <m:t>𝐸</m:t>
                          </m:r>
                        </m:den>
                      </m:f>
                    </m:oMath>
                  </a14:m>
                  <a:r>
                    <a:rPr lang="en-US" altLang="zh-CN" sz="2800">
                      <a:effectLst/>
                      <a:latin typeface="Times New Roman" panose="02020603050405020304" pitchFamily="18" charset="0"/>
                      <a:ea typeface="宋体" panose="02010600030101010101" pitchFamily="2" charset="-122"/>
                    </a:rPr>
                    <a:t>=7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a:t>
                  </a:r>
                  <a:r>
                    <a:rPr lang="en-US" altLang="zh-CN" sz="2800" baseline="30000">
                      <a:effectLst/>
                      <a:latin typeface="Times New Roman" panose="02020603050405020304" pitchFamily="18" charset="0"/>
                      <a:ea typeface="宋体" panose="02010600030101010101" pitchFamily="2" charset="-122"/>
                    </a:rPr>
                    <a:t>-1</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≈1.47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≈1.3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2570897"/>
                </a:xfrm>
                <a:prstGeom prst="rect">
                  <a:avLst/>
                </a:prstGeom>
                <a:blipFill rotWithShape="0">
                  <a:blip r:embed="rId3"/>
                  <a:stretch>
                    <a:fillRect l="-1124" b="-2607"/>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0" name="image67.jpe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5582"/>
          <a:stretch/>
        </p:blipFill>
        <p:spPr bwMode="auto">
          <a:xfrm>
            <a:off x="8842924" y="333450"/>
            <a:ext cx="2958282" cy="2545734"/>
          </a:xfrm>
          <a:prstGeom prst="rect">
            <a:avLst/>
          </a:prstGeom>
          <a:noFill/>
          <a:ln>
            <a:noFill/>
          </a:ln>
        </p:spPr>
      </p:pic>
      <p:sp>
        <p:nvSpPr>
          <p:cNvPr id="4" name="矩形 3"/>
          <p:cNvSpPr/>
          <p:nvPr/>
        </p:nvSpPr>
        <p:spPr>
          <a:xfrm>
            <a:off x="3606929" y="146565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1.47</a:t>
            </a:r>
            <a:endParaRPr lang="zh-CN" altLang="en-US"/>
          </a:p>
        </p:txBody>
      </p:sp>
      <p:sp>
        <p:nvSpPr>
          <p:cNvPr id="21" name="矩形 20"/>
          <p:cNvSpPr/>
          <p:nvPr/>
        </p:nvSpPr>
        <p:spPr>
          <a:xfrm>
            <a:off x="1035596" y="2107941"/>
            <a:ext cx="633507" cy="523220"/>
          </a:xfrm>
          <a:prstGeom prst="rect">
            <a:avLst/>
          </a:prstGeom>
        </p:spPr>
        <p:txBody>
          <a:bodyPr wrap="none">
            <a:spAutoFit/>
          </a:bodyPr>
          <a:lstStyle/>
          <a:p>
            <a:r>
              <a:rPr lang="en-US" altLang="zh-CN" sz="2800" smtClean="0">
                <a:solidFill>
                  <a:srgbClr val="C00000"/>
                </a:solidFill>
                <a:latin typeface="Times New Roman" panose="02020603050405020304" pitchFamily="18" charset="0"/>
                <a:ea typeface="宋体" panose="02010600030101010101" pitchFamily="2" charset="-122"/>
              </a:rPr>
              <a:t>1.3</a:t>
            </a:r>
            <a:endParaRPr lang="zh-CN" altLang="en-US"/>
          </a:p>
        </p:txBody>
      </p:sp>
    </p:spTree>
    <p:extLst>
      <p:ext uri="{BB962C8B-B14F-4D97-AF65-F5344CB8AC3E}">
        <p14:creationId xmlns:p14="http://schemas.microsoft.com/office/powerpoint/2010/main" val="28867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974489"/>
            <a:ext cx="7938248" cy="1303177"/>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电流传感器的电阻对本实验干电池内阻的测量结果</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有</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无</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影响。</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grpSp>
        <p:nvGrpSpPr>
          <p:cNvPr id="10" name="组合 9"/>
          <p:cNvGrpSpPr/>
          <p:nvPr/>
        </p:nvGrpSpPr>
        <p:grpSpPr>
          <a:xfrm>
            <a:off x="0" y="3265853"/>
            <a:ext cx="11783838" cy="1721054"/>
            <a:chOff x="0" y="268558"/>
            <a:chExt cx="11783838" cy="1721054"/>
          </a:xfrm>
        </p:grpSpPr>
        <p:sp>
          <p:nvSpPr>
            <p:cNvPr id="12" name="矩形 11"/>
            <p:cNvSpPr/>
            <p:nvPr/>
          </p:nvSpPr>
          <p:spPr>
            <a:xfrm>
              <a:off x="389206" y="686435"/>
              <a:ext cx="1139463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当电流传感器有电阻时，内阻测量值</a:t>
              </a:r>
              <a:r>
                <a:rPr lang="en-US" altLang="zh-CN" sz="2800" i="1">
                  <a:latin typeface="Times New Roman" panose="02020603050405020304" pitchFamily="18" charset="0"/>
                  <a:ea typeface="宋体" panose="02010600030101010101" pitchFamily="2" charset="-122"/>
                </a:rPr>
                <a:t>r</a:t>
              </a:r>
              <a:r>
                <a:rPr lang="zh-CN" altLang="zh-CN" sz="2800" baseline="-25000">
                  <a:latin typeface="Times New Roman" panose="02020603050405020304" pitchFamily="18" charset="0"/>
                  <a:ea typeface="楷体" panose="02010609060101010101" pitchFamily="49" charset="-122"/>
                  <a:cs typeface="Times New Roman" panose="02020603050405020304" pitchFamily="18" charset="0"/>
                </a:rPr>
                <a:t>测</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zh-CN" altLang="zh-CN" sz="2800" baseline="-25000">
                  <a:latin typeface="Times New Roman" panose="02020603050405020304" pitchFamily="18" charset="0"/>
                  <a:ea typeface="楷体" panose="02010609060101010101" pitchFamily="49" charset="-122"/>
                  <a:cs typeface="Times New Roman" panose="02020603050405020304" pitchFamily="18" charset="0"/>
                </a:rPr>
                <a:t>真</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zh-CN" altLang="zh-CN" sz="2800" baseline="-25000">
                  <a:latin typeface="Times New Roman" panose="02020603050405020304" pitchFamily="18" charset="0"/>
                  <a:ea typeface="楷体" panose="02010609060101010101" pitchFamily="49" charset="-122"/>
                  <a:cs typeface="Times New Roman" panose="02020603050405020304" pitchFamily="18" charset="0"/>
                </a:rPr>
                <a:t>传</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，导致干电池内阻测量值偏大，即电流传感器的电阻对本实验干电池内阻的测量结果有影响。</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4" name="矩形 3"/>
          <p:cNvSpPr/>
          <p:nvPr/>
        </p:nvSpPr>
        <p:spPr>
          <a:xfrm>
            <a:off x="1375003" y="1685135"/>
            <a:ext cx="543739"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有</a:t>
            </a:r>
            <a:endParaRPr lang="zh-CN" altLang="en-US"/>
          </a:p>
        </p:txBody>
      </p:sp>
      <p:pic>
        <p:nvPicPr>
          <p:cNvPr id="21" name="image6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1389"/>
          <a:stretch/>
        </p:blipFill>
        <p:spPr bwMode="auto">
          <a:xfrm>
            <a:off x="8781060" y="261442"/>
            <a:ext cx="2968770" cy="2859930"/>
          </a:xfrm>
          <a:prstGeom prst="rect">
            <a:avLst/>
          </a:prstGeom>
          <a:noFill/>
          <a:ln>
            <a:noFill/>
          </a:ln>
        </p:spPr>
      </p:pic>
    </p:spTree>
    <p:extLst>
      <p:ext uri="{BB962C8B-B14F-4D97-AF65-F5344CB8AC3E}">
        <p14:creationId xmlns:p14="http://schemas.microsoft.com/office/powerpoint/2010/main" val="7923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390996" y="189320"/>
            <a:ext cx="10600754" cy="523220"/>
          </a:xfrm>
          <a:prstGeom prst="rect">
            <a:avLst/>
          </a:prstGeom>
        </p:spPr>
        <p:txBody>
          <a:bodyPr wrap="square">
            <a:spAutoFit/>
          </a:bodyPr>
          <a:lstStyle/>
          <a:p>
            <a:r>
              <a:rPr lang="en-US" altLang="zh-CN" sz="2800" b="1" dirty="0" smtClean="0">
                <a:latin typeface="+mn-ea"/>
              </a:rPr>
              <a:t>1</a:t>
            </a:r>
            <a:r>
              <a:rPr lang="en-US" altLang="zh-CN" sz="2800" b="1" dirty="0" smtClean="0">
                <a:latin typeface="Times New Roman" panose="02020603050405020304" pitchFamily="18" charset="0"/>
                <a:ea typeface="宋体" panose="02010600030101010101" pitchFamily="2" charset="-122"/>
              </a:rPr>
              <a:t>.</a:t>
            </a:r>
            <a:r>
              <a:rPr lang="zh-CN" altLang="zh-CN" sz="2800" b="1" dirty="0">
                <a:latin typeface="Times New Roman" panose="02020603050405020304" pitchFamily="18" charset="0"/>
                <a:cs typeface="Times New Roman" panose="02020603050405020304" pitchFamily="18" charset="0"/>
              </a:rPr>
              <a:t>电流表、电压表、电阻表的使用及读数</a:t>
            </a:r>
            <a:endParaRPr lang="zh-CN" altLang="en-US" b="1" dirty="0"/>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4228757851"/>
                  </p:ext>
                </p:extLst>
              </p:nvPr>
            </p:nvGraphicFramePr>
            <p:xfrm>
              <a:off x="569640" y="907694"/>
              <a:ext cx="11214197" cy="5780496"/>
            </p:xfrm>
            <a:graphic>
              <a:graphicData uri="http://schemas.openxmlformats.org/drawingml/2006/table">
                <a:tbl>
                  <a:tblPr firstRow="1" firstCol="1" bandRow="1"/>
                  <a:tblGrid>
                    <a:gridCol w="1493118"/>
                    <a:gridCol w="2304256"/>
                    <a:gridCol w="2664296"/>
                    <a:gridCol w="4752527"/>
                  </a:tblGrid>
                  <a:tr h="389720">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仪器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极性</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量程选择</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读数</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943">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电流表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电流由电表的正极流入，负极流出</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340610" algn="l"/>
                              <a:tab pos="2790825" algn="l"/>
                              <a:tab pos="4231005" algn="l"/>
                            </a:tabLst>
                          </a:pPr>
                          <a:r>
                            <a:rPr lang="zh-CN" sz="2800" spc="-100" baseline="0">
                              <a:effectLst/>
                              <a:latin typeface="Times New Roman" panose="02020603050405020304" pitchFamily="18" charset="0"/>
                              <a:ea typeface="宋体" panose="02010600030101010101" pitchFamily="2" charset="-122"/>
                            </a:rPr>
                            <a:t>使指针指在比满偏刻度</a:t>
                          </a:r>
                          <a14:m>
                            <m:oMath xmlns:m="http://schemas.openxmlformats.org/officeDocument/2006/math">
                              <m:f>
                                <m:fPr>
                                  <m:ctrlPr>
                                    <a:rPr lang="zh-CN" sz="2800" i="1" spc="-100" baseline="0">
                                      <a:effectLst/>
                                      <a:latin typeface="Cambria Math" panose="02040503050406030204" pitchFamily="18" charset="0"/>
                                      <a:ea typeface="Cambria Math" panose="02040503050406030204" pitchFamily="18" charset="0"/>
                                    </a:rPr>
                                  </m:ctrlPr>
                                </m:fPr>
                                <m:num>
                                  <m:r>
                                    <a:rPr lang="en-US" sz="2800" spc="-100" baseline="0">
                                      <a:effectLst/>
                                      <a:latin typeface="Cambria Math" panose="02040503050406030204" pitchFamily="18" charset="0"/>
                                      <a:ea typeface="宋体" panose="02010600030101010101" pitchFamily="2" charset="-122"/>
                                    </a:rPr>
                                    <m:t>1</m:t>
                                  </m:r>
                                </m:num>
                                <m:den>
                                  <m:r>
                                    <a:rPr lang="en-US" sz="2800" spc="-100" baseline="0">
                                      <a:effectLst/>
                                      <a:latin typeface="Cambria Math" panose="02040503050406030204" pitchFamily="18" charset="0"/>
                                      <a:ea typeface="宋体" panose="02010600030101010101" pitchFamily="2" charset="-122"/>
                                    </a:rPr>
                                    <m:t>3</m:t>
                                  </m:r>
                                </m:den>
                              </m:f>
                            </m:oMath>
                          </a14:m>
                          <a:r>
                            <a:rPr lang="zh-CN" sz="2800" spc="-100" baseline="0">
                              <a:effectLst/>
                              <a:latin typeface="Times New Roman" panose="02020603050405020304" pitchFamily="18" charset="0"/>
                              <a:ea typeface="宋体" panose="02010600030101010101" pitchFamily="2" charset="-122"/>
                            </a:rPr>
                            <a:t>多、比满偏刻度少的位置</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若分度值为</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0.01</a:t>
                          </a:r>
                          <a:r>
                            <a:rPr lang="zh-CN" sz="2800">
                              <a:effectLst/>
                              <a:latin typeface="Times New Roman" panose="02020603050405020304" pitchFamily="18" charset="0"/>
                              <a:ea typeface="宋体" panose="02010600030101010101" pitchFamily="2" charset="-122"/>
                            </a:rPr>
                            <a:t>等，需要估读到分度值的下一位；如果分度值不是</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0.01</a:t>
                          </a:r>
                          <a:r>
                            <a:rPr lang="zh-CN" sz="2800">
                              <a:effectLst/>
                              <a:latin typeface="Times New Roman" panose="02020603050405020304" pitchFamily="18" charset="0"/>
                              <a:ea typeface="宋体" panose="02010600030101010101" pitchFamily="2" charset="-122"/>
                            </a:rPr>
                            <a:t>等，只需要读到分度值位即可</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943">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电压表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104339">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电阻表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电流由电阻表的红色接线柱流入，黑色接线柱流出</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使指针尽量指在表盘的中间位置左右</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指针所指刻度值乘以相应挡位的倍率</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4228757851"/>
                  </p:ext>
                </p:extLst>
              </p:nvPr>
            </p:nvGraphicFramePr>
            <p:xfrm>
              <a:off x="569640" y="907694"/>
              <a:ext cx="11214197" cy="5699470"/>
            </p:xfrm>
            <a:graphic>
              <a:graphicData uri="http://schemas.openxmlformats.org/drawingml/2006/table">
                <a:tbl>
                  <a:tblPr firstRow="1" firstCol="1" bandRow="1"/>
                  <a:tblGrid>
                    <a:gridCol w="1493118"/>
                    <a:gridCol w="2304256"/>
                    <a:gridCol w="2664296"/>
                    <a:gridCol w="4752527"/>
                  </a:tblGrid>
                  <a:tr h="646672">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仪器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极性</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量程选择</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读数</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943">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电流表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电流由电表的正极流入，负极流出</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endParaRPr lang="zh-CN"/>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42466" t="-26225" r="-178539" b="-108088"/>
                          </a:stretch>
                        </a:blipFill>
                      </a:tcPr>
                    </a:tc>
                    <a:tc rowSpan="2">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若分度值为</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0.01</a:t>
                          </a:r>
                          <a:r>
                            <a:rPr lang="zh-CN" sz="2800">
                              <a:effectLst/>
                              <a:latin typeface="Times New Roman" panose="02020603050405020304" pitchFamily="18" charset="0"/>
                              <a:ea typeface="宋体" panose="02010600030101010101" pitchFamily="2" charset="-122"/>
                            </a:rPr>
                            <a:t>等，需要估读到分度值的下一位；如果分度值不是</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0.01</a:t>
                          </a:r>
                          <a:r>
                            <a:rPr lang="zh-CN" sz="2800">
                              <a:effectLst/>
                              <a:latin typeface="Times New Roman" panose="02020603050405020304" pitchFamily="18" charset="0"/>
                              <a:ea typeface="宋体" panose="02010600030101010101" pitchFamily="2" charset="-122"/>
                            </a:rPr>
                            <a:t>等，只需要读到分度值位即可</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2943">
                    <a:tc>
                      <a:txBody>
                        <a:bodyPr/>
                        <a:lstStyle/>
                        <a:p>
                          <a:pPr algn="ctr">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电压表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66912">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电阻表</a:t>
                          </a:r>
                        </a:p>
                      </a:txBody>
                      <a:tcPr marL="3296" marR="3296"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电流由电阻表的红色接线柱流入，黑色接线柱流出</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使指针尽量指在表盘的中间位置左右</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指针所指刻度值乘以相应挡位的倍率</a:t>
                          </a:r>
                        </a:p>
                      </a:txBody>
                      <a:tcPr marL="6018" marR="6018" marT="3296" marB="32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051689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33450"/>
            <a:ext cx="11412000" cy="3242170"/>
          </a:xfrm>
          <a:prstGeom prst="rect">
            <a:avLst/>
          </a:prstGeom>
        </p:spPr>
        <p:txBody>
          <a:bodyPr>
            <a:spAutoFit/>
          </a:bodyPr>
          <a:lstStyle/>
          <a:p>
            <a:pPr algn="just">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安徽卷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某同学设计了一个具有两种挡位</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挡和</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挡</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的欧姆表，其内部电路如图甲所示。电源为电池组</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电动势</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的标称值</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为</a:t>
            </a:r>
            <a:r>
              <a:rPr lang="en-US" altLang="zh-CN" sz="2800" spc="-100">
                <a:latin typeface="Times New Roman" panose="02020603050405020304" pitchFamily="18" charset="0"/>
                <a:ea typeface="宋体" panose="02010600030101010101" pitchFamily="2" charset="-122"/>
              </a:rPr>
              <a:t>3.0 V</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，内阻</a:t>
            </a:r>
            <a:r>
              <a:rPr lang="en-US" altLang="zh-CN" sz="2800" i="1" spc="-100">
                <a:latin typeface="Times New Roman" panose="02020603050405020304" pitchFamily="18" charset="0"/>
                <a:ea typeface="宋体" panose="02010600030101010101" pitchFamily="2" charset="-122"/>
              </a:rPr>
              <a:t>r</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未知</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，电流表</a:t>
            </a:r>
            <a:r>
              <a:rPr lang="en-US" altLang="zh-CN" sz="2800" spc="-100">
                <a:latin typeface="Times New Roman" panose="02020603050405020304" pitchFamily="18" charset="0"/>
                <a:ea typeface="宋体" panose="02010600030101010101" pitchFamily="2" charset="-122"/>
              </a:rPr>
              <a:t>G(</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表头</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的满偏电流</a:t>
            </a:r>
            <a:r>
              <a:rPr lang="en-US" altLang="zh-CN" sz="2800" i="1" spc="-100">
                <a:latin typeface="Times New Roman" panose="02020603050405020304" pitchFamily="18" charset="0"/>
                <a:ea typeface="宋体" panose="02010600030101010101" pitchFamily="2" charset="-122"/>
              </a:rPr>
              <a:t>I</a:t>
            </a:r>
            <a:r>
              <a:rPr lang="en-US" altLang="zh-CN" sz="2800" spc="-100" baseline="-25000">
                <a:latin typeface="Times New Roman" panose="02020603050405020304" pitchFamily="18" charset="0"/>
                <a:ea typeface="宋体" panose="02010600030101010101" pitchFamily="2" charset="-122"/>
              </a:rPr>
              <a:t>g</a:t>
            </a:r>
            <a:r>
              <a:rPr lang="en-US" altLang="zh-CN" sz="2800" spc="-100">
                <a:latin typeface="Times New Roman" panose="02020603050405020304" pitchFamily="18" charset="0"/>
                <a:ea typeface="宋体" panose="02010600030101010101" pitchFamily="2" charset="-122"/>
              </a:rPr>
              <a:t>=20 mA</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，内阻</a:t>
            </a:r>
            <a:r>
              <a:rPr lang="en-US" altLang="zh-CN" sz="2800" i="1" spc="-100">
                <a:latin typeface="Times New Roman" panose="02020603050405020304" pitchFamily="18" charset="0"/>
                <a:ea typeface="宋体" panose="02010600030101010101" pitchFamily="2" charset="-122"/>
              </a:rPr>
              <a:t>R</a:t>
            </a:r>
            <a:r>
              <a:rPr lang="en-US" altLang="zh-CN" sz="2800" spc="-100" baseline="-25000">
                <a:latin typeface="Times New Roman" panose="02020603050405020304" pitchFamily="18" charset="0"/>
                <a:ea typeface="宋体" panose="02010600030101010101" pitchFamily="2" charset="-122"/>
              </a:rPr>
              <a:t>g</a:t>
            </a:r>
            <a:r>
              <a:rPr lang="en-US" altLang="zh-CN" sz="2800" spc="-100">
                <a:latin typeface="Times New Roman" panose="02020603050405020304" pitchFamily="18" charset="0"/>
                <a:ea typeface="宋体" panose="02010600030101010101" pitchFamily="2" charset="-122"/>
              </a:rPr>
              <a:t>=45 Ω</a:t>
            </a:r>
            <a:r>
              <a:rPr lang="zh-CN" altLang="zh-CN" sz="2800" spc="-10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en-US" altLang="zh-CN" sz="2800">
                <a:latin typeface="Times New Roman" panose="02020603050405020304" pitchFamily="18" charset="0"/>
                <a:ea typeface="宋体" panose="02010600030101010101" pitchFamily="2" charset="-122"/>
              </a:rPr>
              <a:t>=5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，滑动变阻器</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的最大阻值为</a:t>
            </a:r>
            <a:r>
              <a:rPr lang="en-US" altLang="zh-CN" sz="2800">
                <a:latin typeface="Times New Roman" panose="02020603050405020304" pitchFamily="18" charset="0"/>
                <a:ea typeface="宋体" panose="02010600030101010101" pitchFamily="2" charset="-122"/>
              </a:rPr>
              <a:t>200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。设计后表盘如图乙所示，中间刻度值为</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15</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100">
              <a:latin typeface="Times New Roman" panose="02020603050405020304" pitchFamily="18" charset="0"/>
              <a:ea typeface="宋体" panose="02010600030101010101" pitchFamily="2" charset="-122"/>
            </a:endParaRPr>
          </a:p>
        </p:txBody>
      </p:sp>
      <p:sp>
        <p:nvSpPr>
          <p:cNvPr id="9" name="剪去对角的矩形 8"/>
          <p:cNvSpPr/>
          <p:nvPr/>
        </p:nvSpPr>
        <p:spPr>
          <a:xfrm>
            <a:off x="0" y="56200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5</a:t>
            </a:r>
            <a:endParaRPr lang="zh-CN" altLang="en-US" dirty="0">
              <a:sym typeface="+mn-ea"/>
            </a:endParaRPr>
          </a:p>
        </p:txBody>
      </p:sp>
      <p:pic>
        <p:nvPicPr>
          <p:cNvPr id="20" name="image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8822" y="3946566"/>
            <a:ext cx="2808312" cy="2291541"/>
          </a:xfrm>
          <a:prstGeom prst="rect">
            <a:avLst/>
          </a:prstGeom>
          <a:noFill/>
          <a:ln>
            <a:noFill/>
          </a:ln>
        </p:spPr>
      </p:pic>
      <p:pic>
        <p:nvPicPr>
          <p:cNvPr id="21" name="image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5166" y="3861842"/>
            <a:ext cx="4140694" cy="2364619"/>
          </a:xfrm>
          <a:prstGeom prst="rect">
            <a:avLst/>
          </a:prstGeom>
          <a:noFill/>
          <a:ln>
            <a:noFill/>
          </a:ln>
        </p:spPr>
      </p:pic>
    </p:spTree>
    <p:extLst>
      <p:ext uri="{BB962C8B-B14F-4D97-AF65-F5344CB8AC3E}">
        <p14:creationId xmlns:p14="http://schemas.microsoft.com/office/powerpoint/2010/main" val="426496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922187"/>
            <a:ext cx="11412000" cy="1949508"/>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测量前，要进行欧姆调零：将滑动变阻器的阻值调至最大，闭合开关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，此时欧姆表处于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挡，将红表笔与黑表笔</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，调节滑动变阻器的阻值，使指针指向</a:t>
            </a:r>
            <a:r>
              <a:rPr lang="zh-CN" altLang="zh-CN" sz="2800" u="sng">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0</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刻度位置。</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20" name="image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2798" y="552665"/>
            <a:ext cx="2808312" cy="2291541"/>
          </a:xfrm>
          <a:prstGeom prst="rect">
            <a:avLst/>
          </a:prstGeom>
          <a:noFill/>
          <a:ln>
            <a:noFill/>
          </a:ln>
        </p:spPr>
      </p:pic>
      <p:pic>
        <p:nvPicPr>
          <p:cNvPr id="21" name="image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142" y="467941"/>
            <a:ext cx="4140694" cy="2364619"/>
          </a:xfrm>
          <a:prstGeom prst="rect">
            <a:avLst/>
          </a:prstGeom>
          <a:noFill/>
          <a:ln>
            <a:noFill/>
          </a:ln>
        </p:spPr>
      </p:pic>
      <p:sp>
        <p:nvSpPr>
          <p:cNvPr id="4" name="矩形 3"/>
          <p:cNvSpPr/>
          <p:nvPr/>
        </p:nvSpPr>
        <p:spPr>
          <a:xfrm>
            <a:off x="9387909" y="3645818"/>
            <a:ext cx="902811"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短接</a:t>
            </a:r>
            <a:endParaRPr lang="zh-CN" altLang="en-US"/>
          </a:p>
        </p:txBody>
      </p:sp>
      <p:sp>
        <p:nvSpPr>
          <p:cNvPr id="8" name="矩形 7"/>
          <p:cNvSpPr/>
          <p:nvPr/>
        </p:nvSpPr>
        <p:spPr>
          <a:xfrm>
            <a:off x="5797649" y="4312924"/>
            <a:ext cx="36420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0</a:t>
            </a:r>
            <a:endParaRPr lang="zh-CN" altLang="en-US"/>
          </a:p>
        </p:txBody>
      </p:sp>
    </p:spTree>
    <p:extLst>
      <p:ext uri="{BB962C8B-B14F-4D97-AF65-F5344CB8AC3E}">
        <p14:creationId xmlns:p14="http://schemas.microsoft.com/office/powerpoint/2010/main" val="215842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990401"/>
            <a:ext cx="11783838" cy="2367385"/>
            <a:chOff x="0" y="268558"/>
            <a:chExt cx="11783838" cy="2367385"/>
          </a:xfrm>
        </p:grpSpPr>
        <p:sp>
          <p:nvSpPr>
            <p:cNvPr id="9" name="矩形 8"/>
            <p:cNvSpPr/>
            <p:nvPr/>
          </p:nvSpPr>
          <p:spPr>
            <a:xfrm>
              <a:off x="389206" y="686435"/>
              <a:ext cx="11394632"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测量前，要进行欧姆调零：将滑动变阻器的阻值调至最大，闭合开关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，此时欧姆表处于</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挡，将红表笔与黑表笔短接，调节滑动变阻器的阻值，使指针指向</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刻度位置。</a:t>
              </a:r>
              <a:endParaRPr lang="zh-CN" altLang="zh-CN" sz="1100">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268558"/>
              <a:ext cx="1439863" cy="424932"/>
              <a:chOff x="51643" y="755060"/>
              <a:chExt cx="1439863" cy="424932"/>
            </a:xfrm>
          </p:grpSpPr>
          <p:sp>
            <p:nvSpPr>
              <p:cNvPr id="11" name="矩形 1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942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922187"/>
            <a:ext cx="11412000" cy="2677656"/>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用该欧姆表对阻值为</a:t>
            </a:r>
            <a:r>
              <a:rPr lang="en-US" altLang="zh-CN" sz="2800">
                <a:latin typeface="Times New Roman" panose="02020603050405020304" pitchFamily="18" charset="0"/>
                <a:ea typeface="宋体" panose="02010600030101010101" pitchFamily="2" charset="-122"/>
              </a:rPr>
              <a:t>150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的标准电阻进行试测，为减小测量误差，应选用欧姆表的</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挡。进行欧姆调零后，将电阻接在两表笔间，指针指向图乙中的虚线位置，则该电阻的测量值为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20" name="image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2798" y="552665"/>
            <a:ext cx="2808312" cy="2291541"/>
          </a:xfrm>
          <a:prstGeom prst="rect">
            <a:avLst/>
          </a:prstGeom>
          <a:noFill/>
          <a:ln>
            <a:noFill/>
          </a:ln>
        </p:spPr>
      </p:pic>
      <p:pic>
        <p:nvPicPr>
          <p:cNvPr id="21" name="image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142" y="467941"/>
            <a:ext cx="4140694" cy="2364619"/>
          </a:xfrm>
          <a:prstGeom prst="rect">
            <a:avLst/>
          </a:prstGeom>
          <a:noFill/>
          <a:ln>
            <a:noFill/>
          </a:ln>
        </p:spPr>
      </p:pic>
      <p:sp>
        <p:nvSpPr>
          <p:cNvPr id="4" name="矩形 3"/>
          <p:cNvSpPr/>
          <p:nvPr/>
        </p:nvSpPr>
        <p:spPr>
          <a:xfrm>
            <a:off x="3171453" y="3666823"/>
            <a:ext cx="902811" cy="523220"/>
          </a:xfrm>
          <a:prstGeom prst="rect">
            <a:avLst/>
          </a:prstGeom>
        </p:spPr>
        <p:txBody>
          <a:bodyPr wrap="none">
            <a:spAutoFit/>
          </a:bodyPr>
          <a:lstStyle/>
          <a:p>
            <a:r>
              <a:rPr lang="en-US" altLang="zh-CN" sz="2800">
                <a:solidFill>
                  <a:srgbClr val="C00000"/>
                </a:solidFill>
                <a:latin typeface="宋体" panose="02010600030101010101" pitchFamily="2" charset="-122"/>
                <a:cs typeface="Times New Roman" panose="02020603050405020304" pitchFamily="18" charset="0"/>
              </a:rPr>
              <a:t>×</a:t>
            </a:r>
            <a:r>
              <a:rPr lang="en-US" altLang="zh-CN" sz="2800">
                <a:solidFill>
                  <a:srgbClr val="C00000"/>
                </a:solidFill>
                <a:latin typeface="Times New Roman" panose="02020603050405020304" pitchFamily="18" charset="0"/>
                <a:ea typeface="宋体" panose="02010600030101010101" pitchFamily="2" charset="-122"/>
              </a:rPr>
              <a:t>10</a:t>
            </a:r>
            <a:endParaRPr lang="zh-CN" altLang="en-US"/>
          </a:p>
        </p:txBody>
      </p:sp>
      <p:sp>
        <p:nvSpPr>
          <p:cNvPr id="7" name="矩形 6"/>
          <p:cNvSpPr/>
          <p:nvPr/>
        </p:nvSpPr>
        <p:spPr>
          <a:xfrm>
            <a:off x="1001688" y="4941962"/>
            <a:ext cx="723275"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160</a:t>
            </a:r>
            <a:endParaRPr lang="zh-CN" altLang="en-US"/>
          </a:p>
        </p:txBody>
      </p:sp>
    </p:spTree>
    <p:extLst>
      <p:ext uri="{BB962C8B-B14F-4D97-AF65-F5344CB8AC3E}">
        <p14:creationId xmlns:p14="http://schemas.microsoft.com/office/powerpoint/2010/main" val="18155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990401"/>
            <a:ext cx="11783838" cy="2367385"/>
            <a:chOff x="0" y="268558"/>
            <a:chExt cx="11783838" cy="2367385"/>
          </a:xfrm>
        </p:grpSpPr>
        <p:sp>
          <p:nvSpPr>
            <p:cNvPr id="9" name="矩形 8"/>
            <p:cNvSpPr/>
            <p:nvPr/>
          </p:nvSpPr>
          <p:spPr>
            <a:xfrm>
              <a:off x="389206" y="686435"/>
              <a:ext cx="11394632" cy="194950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用该欧姆表对阻值为</a:t>
              </a:r>
              <a:r>
                <a:rPr lang="en-US" altLang="zh-CN" sz="2800">
                  <a:latin typeface="Times New Roman" panose="02020603050405020304" pitchFamily="18" charset="0"/>
                  <a:ea typeface="宋体" panose="02010600030101010101" pitchFamily="2" charset="-122"/>
                </a:rPr>
                <a:t>150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的标准电阻进行试测，为减小测量误差，应选用欧姆表的</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挡；进行欧姆调零后，将电阻接在两表笔间，指针指向题图乙中的虚线位置，则该电阻的测量值为</a:t>
              </a:r>
              <a:r>
                <a:rPr lang="en-US" altLang="zh-CN" sz="2800">
                  <a:latin typeface="Times New Roman" panose="02020603050405020304" pitchFamily="18" charset="0"/>
                  <a:ea typeface="宋体" panose="02010600030101010101" pitchFamily="2" charset="-122"/>
                </a:rPr>
                <a:t>16</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Ω=160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268558"/>
              <a:ext cx="1439863" cy="424932"/>
              <a:chOff x="51643" y="755060"/>
              <a:chExt cx="1439863" cy="424932"/>
            </a:xfrm>
          </p:grpSpPr>
          <p:sp>
            <p:nvSpPr>
              <p:cNvPr id="11" name="矩形 1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075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620705"/>
            <a:ext cx="11412000" cy="3693319"/>
          </a:xfrm>
          <a:prstGeom prst="rect">
            <a:avLst/>
          </a:prstGeom>
        </p:spPr>
        <p:txBody>
          <a:bodyPr>
            <a:spAutoFit/>
          </a:bodyPr>
          <a:lstStyle/>
          <a:p>
            <a:pPr algn="just">
              <a:lnSpc>
                <a:spcPct val="150000"/>
              </a:lnSpc>
              <a:spcAft>
                <a:spcPts val="0"/>
              </a:spcAft>
              <a:tabLst>
                <a:tab pos="2340610" algn="l"/>
                <a:tab pos="2790825" algn="l"/>
                <a:tab pos="4231005" algn="l"/>
              </a:tabLst>
            </a:pPr>
            <a:r>
              <a:rPr lang="en-US" altLang="zh-CN" sz="2600">
                <a:latin typeface="Times New Roman" panose="02020603050405020304" pitchFamily="18" charset="0"/>
                <a:ea typeface="宋体" panose="02010600030101010101" pitchFamily="2" charset="-122"/>
              </a:rPr>
              <a:t>(3)</a:t>
            </a:r>
            <a:r>
              <a:rPr lang="zh-CN" altLang="zh-CN" sz="2600">
                <a:latin typeface="Times New Roman" panose="02020603050405020304" pitchFamily="18" charset="0"/>
                <a:ea typeface="宋体" panose="02010600030101010101" pitchFamily="2" charset="-122"/>
                <a:cs typeface="Times New Roman" panose="02020603050405020304" pitchFamily="18" charset="0"/>
              </a:rPr>
              <a:t>该同学猜想造成上述误差的原因是电源电动势的实际值与标称值不一致。为了测出电源电动势，该同学先将电阻箱以最大阻值</a:t>
            </a:r>
            <a:r>
              <a:rPr lang="en-US" altLang="zh-CN" sz="2600">
                <a:latin typeface="Times New Roman" panose="02020603050405020304" pitchFamily="18" charset="0"/>
                <a:ea typeface="宋体" panose="02010600030101010101" pitchFamily="2" charset="-122"/>
              </a:rPr>
              <a:t>(9 999 Ω)</a:t>
            </a:r>
            <a:r>
              <a:rPr lang="zh-CN" altLang="zh-CN" sz="2600">
                <a:latin typeface="Times New Roman" panose="02020603050405020304" pitchFamily="18" charset="0"/>
                <a:ea typeface="宋体" panose="02010600030101010101" pitchFamily="2" charset="-122"/>
                <a:cs typeface="Times New Roman" panose="02020603050405020304" pitchFamily="18" charset="0"/>
              </a:rPr>
              <a:t>接在两表笔间，</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接着闭合</a:t>
            </a:r>
            <a:r>
              <a:rPr lang="en-US" altLang="zh-CN" sz="2600" spc="-100">
                <a:latin typeface="Times New Roman" panose="02020603050405020304" pitchFamily="18" charset="0"/>
                <a:ea typeface="宋体" panose="02010600030101010101" pitchFamily="2" charset="-122"/>
              </a:rPr>
              <a:t>S</a:t>
            </a:r>
            <a:r>
              <a:rPr lang="en-US" altLang="zh-CN" sz="2600" spc="-100" baseline="-25000">
                <a:latin typeface="Times New Roman" panose="02020603050405020304" pitchFamily="18" charset="0"/>
                <a:ea typeface="宋体" panose="02010600030101010101" pitchFamily="2" charset="-122"/>
              </a:rPr>
              <a:t>1</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、断开</a:t>
            </a:r>
            <a:r>
              <a:rPr lang="en-US" altLang="zh-CN" sz="2600" spc="-100">
                <a:latin typeface="Times New Roman" panose="02020603050405020304" pitchFamily="18" charset="0"/>
                <a:ea typeface="宋体" panose="02010600030101010101" pitchFamily="2" charset="-122"/>
              </a:rPr>
              <a:t>S</a:t>
            </a:r>
            <a:r>
              <a:rPr lang="en-US" altLang="zh-CN" sz="2600" spc="-100" baseline="-25000">
                <a:latin typeface="Times New Roman" panose="02020603050405020304" pitchFamily="18" charset="0"/>
                <a:ea typeface="宋体" panose="02010600030101010101" pitchFamily="2" charset="-122"/>
              </a:rPr>
              <a:t>2</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，将滑动变阻器的阻值调到零，再调节电阻箱的阻值。当电阻箱的阻值调为</a:t>
            </a:r>
            <a:r>
              <a:rPr lang="en-US" altLang="zh-CN" sz="2600" spc="-100">
                <a:latin typeface="Times New Roman" panose="02020603050405020304" pitchFamily="18" charset="0"/>
                <a:ea typeface="宋体" panose="02010600030101010101" pitchFamily="2" charset="-122"/>
              </a:rPr>
              <a:t>228 Ω</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时，指针指向</a:t>
            </a:r>
            <a:r>
              <a:rPr lang="en-US" altLang="zh-CN" sz="2600" spc="-100">
                <a:latin typeface="宋体" panose="02010600030101010101" pitchFamily="2" charset="-122"/>
                <a:cs typeface="Times New Roman" panose="02020603050405020304" pitchFamily="18" charset="0"/>
              </a:rPr>
              <a:t>“</a:t>
            </a:r>
            <a:r>
              <a:rPr lang="en-US" altLang="zh-CN" sz="2600" spc="-100">
                <a:latin typeface="Times New Roman" panose="02020603050405020304" pitchFamily="18" charset="0"/>
                <a:ea typeface="宋体" panose="02010600030101010101" pitchFamily="2" charset="-122"/>
              </a:rPr>
              <a:t>15</a:t>
            </a:r>
            <a:r>
              <a:rPr lang="en-US" altLang="zh-CN" sz="2600" spc="-100">
                <a:latin typeface="宋体" panose="02010600030101010101" pitchFamily="2" charset="-122"/>
                <a:cs typeface="Times New Roman" panose="02020603050405020304" pitchFamily="18" charset="0"/>
              </a:rPr>
              <a:t>”</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刻度位置</a:t>
            </a:r>
            <a:r>
              <a:rPr lang="en-US" altLang="zh-CN" sz="2600" spc="-100">
                <a:latin typeface="Times New Roman" panose="02020603050405020304" pitchFamily="18" charset="0"/>
                <a:ea typeface="宋体" panose="02010600030101010101" pitchFamily="2" charset="-122"/>
              </a:rPr>
              <a:t>(</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即电路中的电流为</a:t>
            </a:r>
            <a:r>
              <a:rPr lang="en-US" altLang="zh-CN" sz="2600" spc="-100">
                <a:latin typeface="Times New Roman" panose="02020603050405020304" pitchFamily="18" charset="0"/>
                <a:ea typeface="宋体" panose="02010600030101010101" pitchFamily="2" charset="-122"/>
              </a:rPr>
              <a:t>10 mA)</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；当电阻箱的阻值调为</a:t>
            </a:r>
            <a:r>
              <a:rPr lang="en-US" altLang="zh-CN" sz="2600" spc="-100">
                <a:latin typeface="Times New Roman" panose="02020603050405020304" pitchFamily="18" charset="0"/>
                <a:ea typeface="宋体" panose="02010600030101010101" pitchFamily="2" charset="-122"/>
              </a:rPr>
              <a:t>88 Ω</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时，指针指向</a:t>
            </a:r>
            <a:r>
              <a:rPr lang="en-US" altLang="zh-CN" sz="2600" spc="-100">
                <a:latin typeface="宋体" panose="02010600030101010101" pitchFamily="2" charset="-122"/>
                <a:cs typeface="Times New Roman" panose="02020603050405020304" pitchFamily="18" charset="0"/>
              </a:rPr>
              <a:t>“</a:t>
            </a:r>
            <a:r>
              <a:rPr lang="en-US" altLang="zh-CN" sz="2600" spc="-100">
                <a:latin typeface="Times New Roman" panose="02020603050405020304" pitchFamily="18" charset="0"/>
                <a:ea typeface="宋体" panose="02010600030101010101" pitchFamily="2" charset="-122"/>
              </a:rPr>
              <a:t>0</a:t>
            </a:r>
            <a:r>
              <a:rPr lang="en-US" altLang="zh-CN" sz="2600" spc="-100">
                <a:latin typeface="宋体" panose="02010600030101010101" pitchFamily="2" charset="-122"/>
                <a:cs typeface="Times New Roman" panose="02020603050405020304" pitchFamily="18" charset="0"/>
              </a:rPr>
              <a:t>”</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刻度位置</a:t>
            </a:r>
            <a:r>
              <a:rPr lang="en-US" altLang="zh-CN" sz="2600" spc="-100">
                <a:latin typeface="Times New Roman" panose="02020603050405020304" pitchFamily="18" charset="0"/>
                <a:ea typeface="宋体" panose="02010600030101010101" pitchFamily="2" charset="-122"/>
              </a:rPr>
              <a:t>(</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即电路中的电流为</a:t>
            </a:r>
            <a:r>
              <a:rPr lang="en-US" altLang="zh-CN" sz="2600" spc="-100">
                <a:latin typeface="Times New Roman" panose="02020603050405020304" pitchFamily="18" charset="0"/>
                <a:ea typeface="宋体" panose="02010600030101010101" pitchFamily="2" charset="-122"/>
              </a:rPr>
              <a:t>20 mA)</a:t>
            </a:r>
            <a:r>
              <a:rPr lang="zh-CN" altLang="zh-CN" sz="2600" spc="-100">
                <a:latin typeface="Times New Roman" panose="02020603050405020304" pitchFamily="18" charset="0"/>
                <a:ea typeface="宋体" panose="02010600030101010101" pitchFamily="2" charset="-122"/>
                <a:cs typeface="Times New Roman" panose="02020603050405020304" pitchFamily="18" charset="0"/>
              </a:rPr>
              <a:t>。</a:t>
            </a:r>
            <a:r>
              <a:rPr lang="zh-CN" altLang="zh-CN" sz="2600">
                <a:latin typeface="Times New Roman" panose="02020603050405020304" pitchFamily="18" charset="0"/>
                <a:ea typeface="宋体" panose="02010600030101010101" pitchFamily="2" charset="-122"/>
                <a:cs typeface="Times New Roman" panose="02020603050405020304" pitchFamily="18" charset="0"/>
              </a:rPr>
              <a:t>由测量数据计算出电源电动势</a:t>
            </a:r>
            <a:r>
              <a:rPr lang="zh-CN" altLang="zh-CN" sz="2600" smtClean="0">
                <a:latin typeface="Times New Roman" panose="02020603050405020304" pitchFamily="18" charset="0"/>
                <a:ea typeface="宋体" panose="02010600030101010101" pitchFamily="2" charset="-122"/>
                <a:cs typeface="Times New Roman" panose="02020603050405020304" pitchFamily="18" charset="0"/>
              </a:rPr>
              <a:t>为</a:t>
            </a:r>
            <a:r>
              <a:rPr lang="zh-CN" altLang="zh-CN" sz="26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a:latin typeface="Times New Roman" panose="02020603050405020304" pitchFamily="18" charset="0"/>
                <a:ea typeface="宋体" panose="02010600030101010101" pitchFamily="2" charset="-122"/>
              </a:rPr>
              <a:t> V(</a:t>
            </a:r>
            <a:r>
              <a:rPr lang="zh-CN" altLang="zh-CN" sz="2600">
                <a:latin typeface="Times New Roman" panose="02020603050405020304" pitchFamily="18" charset="0"/>
                <a:ea typeface="宋体" panose="02010600030101010101" pitchFamily="2" charset="-122"/>
                <a:cs typeface="Times New Roman" panose="02020603050405020304" pitchFamily="18" charset="0"/>
              </a:rPr>
              <a:t>结果保留</a:t>
            </a:r>
            <a:r>
              <a:rPr lang="en-US" altLang="zh-CN" sz="2600">
                <a:latin typeface="Times New Roman" panose="02020603050405020304" pitchFamily="18" charset="0"/>
                <a:ea typeface="宋体" panose="02010600030101010101" pitchFamily="2" charset="-122"/>
              </a:rPr>
              <a:t>2</a:t>
            </a:r>
            <a:r>
              <a:rPr lang="zh-CN" altLang="zh-CN" sz="26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600">
                <a:latin typeface="Times New Roman" panose="02020603050405020304" pitchFamily="18" charset="0"/>
                <a:ea typeface="宋体" panose="02010600030101010101" pitchFamily="2" charset="-122"/>
              </a:rPr>
              <a:t>)</a:t>
            </a:r>
            <a:r>
              <a:rPr lang="zh-CN" altLang="zh-CN" sz="260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a:latin typeface="Times New Roman" panose="02020603050405020304" pitchFamily="18" charset="0"/>
                <a:ea typeface="宋体" panose="02010600030101010101" pitchFamily="2" charset="-122"/>
              </a:rPr>
              <a:t> </a:t>
            </a:r>
            <a:endParaRPr lang="zh-CN" altLang="zh-CN" sz="2600">
              <a:effectLst/>
              <a:latin typeface="Times New Roman" panose="02020603050405020304" pitchFamily="18" charset="0"/>
              <a:ea typeface="宋体" panose="02010600030101010101" pitchFamily="2" charset="-122"/>
            </a:endParaRPr>
          </a:p>
        </p:txBody>
      </p:sp>
      <p:pic>
        <p:nvPicPr>
          <p:cNvPr id="20" name="image68.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2798" y="202150"/>
            <a:ext cx="2808312" cy="2291541"/>
          </a:xfrm>
          <a:prstGeom prst="rect">
            <a:avLst/>
          </a:prstGeom>
          <a:noFill/>
          <a:ln>
            <a:noFill/>
          </a:ln>
        </p:spPr>
      </p:pic>
      <p:pic>
        <p:nvPicPr>
          <p:cNvPr id="21" name="image6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142" y="117426"/>
            <a:ext cx="4140694" cy="2364619"/>
          </a:xfrm>
          <a:prstGeom prst="rect">
            <a:avLst/>
          </a:prstGeom>
          <a:noFill/>
          <a:ln>
            <a:noFill/>
          </a:ln>
        </p:spPr>
      </p:pic>
      <p:sp>
        <p:nvSpPr>
          <p:cNvPr id="4" name="矩形 3"/>
          <p:cNvSpPr/>
          <p:nvPr/>
        </p:nvSpPr>
        <p:spPr>
          <a:xfrm>
            <a:off x="5264725" y="5665773"/>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2.8</a:t>
            </a:r>
            <a:endParaRPr lang="zh-CN" altLang="en-US"/>
          </a:p>
        </p:txBody>
      </p:sp>
    </p:spTree>
    <p:extLst>
      <p:ext uri="{BB962C8B-B14F-4D97-AF65-F5344CB8AC3E}">
        <p14:creationId xmlns:p14="http://schemas.microsoft.com/office/powerpoint/2010/main" val="11396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990401"/>
            <a:ext cx="11783838" cy="1721054"/>
            <a:chOff x="0" y="268558"/>
            <a:chExt cx="11783838" cy="1721054"/>
          </a:xfrm>
        </p:grpSpPr>
        <p:sp>
          <p:nvSpPr>
            <p:cNvPr id="9" name="矩形 8"/>
            <p:cNvSpPr/>
            <p:nvPr/>
          </p:nvSpPr>
          <p:spPr>
            <a:xfrm>
              <a:off x="389206" y="686435"/>
              <a:ext cx="11394632"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根据闭合电路欧姆定律</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楷体" panose="02010609060101010101" pitchFamily="49" charset="-122"/>
                </a:rPr>
                <a:t>)</a:t>
              </a:r>
              <a:endParaRPr lang="zh-CN" altLang="zh-CN" sz="1100">
                <a:latin typeface="Times New Roman" panose="02020603050405020304" pitchFamily="18" charset="0"/>
                <a:ea typeface="宋体" panose="02010600030101010101" pitchFamily="2" charset="-122"/>
              </a:endParaRPr>
            </a:p>
            <a:p>
              <a:pPr>
                <a:lnSpc>
                  <a:spcPct val="150000"/>
                </a:lnSpc>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联立可得</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=7</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=2.8</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10" name="组合 9"/>
            <p:cNvGrpSpPr/>
            <p:nvPr/>
          </p:nvGrpSpPr>
          <p:grpSpPr>
            <a:xfrm>
              <a:off x="0" y="268558"/>
              <a:ext cx="1439863" cy="424932"/>
              <a:chOff x="51643" y="755060"/>
              <a:chExt cx="1439863" cy="424932"/>
            </a:xfrm>
          </p:grpSpPr>
          <p:sp>
            <p:nvSpPr>
              <p:cNvPr id="11" name="矩形 1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2"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3" name="组合 65"/>
              <p:cNvGrpSpPr>
                <a:grpSpLocks/>
              </p:cNvGrpSpPr>
              <p:nvPr/>
            </p:nvGrpSpPr>
            <p:grpSpPr bwMode="auto">
              <a:xfrm>
                <a:off x="1224676" y="886173"/>
                <a:ext cx="162478" cy="162211"/>
                <a:chOff x="3104" y="165"/>
                <a:chExt cx="276" cy="275"/>
              </a:xfrm>
            </p:grpSpPr>
            <p:cxnSp>
              <p:nvCxnSpPr>
                <p:cNvPr id="14" name="直接连接符 1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8965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1584" y="838213"/>
            <a:ext cx="11017516" cy="3959733"/>
          </a:xfrm>
          <a:prstGeom prst="rect">
            <a:avLst/>
          </a:prstGeom>
          <a:solidFill>
            <a:srgbClr val="839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flipH="1">
            <a:off x="0" y="622300"/>
            <a:ext cx="479425" cy="144272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2"/>
              </a:solidFill>
            </a:endParaRPr>
          </a:p>
        </p:txBody>
      </p:sp>
      <p:cxnSp>
        <p:nvCxnSpPr>
          <p:cNvPr id="22" name="直接连接符 21"/>
          <p:cNvCxnSpPr/>
          <p:nvPr/>
        </p:nvCxnSpPr>
        <p:spPr>
          <a:xfrm>
            <a:off x="588645" y="-17145"/>
            <a:ext cx="0" cy="206311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8"/>
              <p:cNvSpPr/>
              <p:nvPr/>
            </p:nvSpPr>
            <p:spPr>
              <a:xfrm>
                <a:off x="1054646" y="765498"/>
                <a:ext cx="6768752" cy="3742499"/>
              </a:xfrm>
              <a:prstGeom prst="rect">
                <a:avLst/>
              </a:prstGeom>
            </p:spPr>
            <p:txBody>
              <a:bodyPr wrap="square">
                <a:spAutoFit/>
              </a:bodyPr>
              <a:lstStyle/>
              <a:p>
                <a:pPr algn="just">
                  <a:lnSpc>
                    <a:spcPct val="150000"/>
                  </a:lnSpc>
                  <a:spcAft>
                    <a:spcPts val="0"/>
                  </a:spcAft>
                  <a:tabLst>
                    <a:tab pos="2790825" algn="l"/>
                    <a:tab pos="4140835" algn="l"/>
                  </a:tabLst>
                </a:pPr>
                <a:r>
                  <a:rPr lang="zh-CN" altLang="zh-CN" sz="2800" kern="100" smtClean="0">
                    <a:solidFill>
                      <a:schemeClr val="bg1"/>
                    </a:solidFill>
                    <a:latin typeface="Times New Roman" panose="02020603050405020304" pitchFamily="18" charset="0"/>
                    <a:cs typeface="Times New Roman" panose="02020603050405020304" pitchFamily="18" charset="0"/>
                  </a:rPr>
                  <a:t>双倍率的电阻表由</a:t>
                </a:r>
                <a:r>
                  <a:rPr lang="en-US" altLang="zh-CN" sz="2800" i="1" kern="100">
                    <a:solidFill>
                      <a:schemeClr val="bg1"/>
                    </a:solidFill>
                    <a:latin typeface="Times New Roman" panose="02020603050405020304" pitchFamily="18" charset="0"/>
                  </a:rPr>
                  <a:t>R</a:t>
                </a:r>
                <a:r>
                  <a:rPr lang="zh-CN" altLang="zh-CN" sz="2800" kern="100" baseline="-25000">
                    <a:solidFill>
                      <a:schemeClr val="bg1"/>
                    </a:solidFill>
                    <a:latin typeface="Times New Roman" panose="02020603050405020304" pitchFamily="18" charset="0"/>
                    <a:cs typeface="Times New Roman" panose="02020603050405020304" pitchFamily="18" charset="0"/>
                  </a:rPr>
                  <a:t>中</a:t>
                </a:r>
                <a:r>
                  <a:rPr lang="en-US" altLang="zh-CN" sz="2800" kern="100">
                    <a:solidFill>
                      <a:schemeClr val="bg1"/>
                    </a:solidFill>
                    <a:latin typeface="Times New Roman" panose="02020603050405020304" pitchFamily="18" charset="0"/>
                  </a:rPr>
                  <a:t>=</a:t>
                </a:r>
                <a:r>
                  <a:rPr lang="en-US" altLang="zh-CN" sz="2800" i="1" kern="100">
                    <a:solidFill>
                      <a:schemeClr val="bg1"/>
                    </a:solidFill>
                    <a:latin typeface="Times New Roman" panose="02020603050405020304" pitchFamily="18" charset="0"/>
                  </a:rPr>
                  <a:t>R</a:t>
                </a:r>
                <a:r>
                  <a:rPr lang="en-US" altLang="zh-CN" sz="2800" kern="100" baseline="-25000">
                    <a:solidFill>
                      <a:schemeClr val="bg1"/>
                    </a:solidFill>
                    <a:latin typeface="Times New Roman" panose="02020603050405020304" pitchFamily="18" charset="0"/>
                  </a:rPr>
                  <a:t> Ω</a:t>
                </a:r>
                <a:r>
                  <a:rPr lang="en-US" altLang="zh-CN" sz="2800" kern="100">
                    <a:solidFill>
                      <a:schemeClr val="bg1"/>
                    </a:solidFill>
                    <a:latin typeface="Times New Roman" panose="02020603050405020304" pitchFamily="18" charset="0"/>
                  </a:rPr>
                  <a:t>=</a:t>
                </a:r>
                <a14:m>
                  <m:oMath xmlns:m="http://schemas.openxmlformats.org/officeDocument/2006/math">
                    <m:f>
                      <m:fPr>
                        <m:ctrlPr>
                          <a:rPr lang="zh-CN" altLang="zh-CN" sz="2800" i="1" kern="100">
                            <a:solidFill>
                              <a:schemeClr val="bg1"/>
                            </a:solidFill>
                            <a:effectLst/>
                            <a:latin typeface="Cambria Math" panose="02040503050406030204" pitchFamily="18" charset="0"/>
                            <a:ea typeface="Cambria Math" panose="02040503050406030204" pitchFamily="18" charset="0"/>
                          </a:rPr>
                        </m:ctrlPr>
                      </m:fPr>
                      <m:num>
                        <m:r>
                          <a:rPr lang="en-US" altLang="zh-CN" sz="2800" i="1" kern="100">
                            <a:solidFill>
                              <a:schemeClr val="bg1"/>
                            </a:solidFill>
                            <a:latin typeface="Cambria Math" panose="02040503050406030204" pitchFamily="18" charset="0"/>
                            <a:cs typeface="Times New Roman" panose="02020603050405020304" pitchFamily="18" charset="0"/>
                          </a:rPr>
                          <m:t>𝐸</m:t>
                        </m:r>
                      </m:num>
                      <m:den>
                        <m:sSub>
                          <m:sSubPr>
                            <m:ctrlPr>
                              <a:rPr lang="zh-CN" altLang="zh-CN" sz="2800" i="1" kern="100">
                                <a:solidFill>
                                  <a:schemeClr val="bg1"/>
                                </a:solidFill>
                                <a:effectLst/>
                                <a:latin typeface="Cambria Math" panose="02040503050406030204" pitchFamily="18" charset="0"/>
                                <a:ea typeface="Cambria Math" panose="02040503050406030204" pitchFamily="18" charset="0"/>
                              </a:rPr>
                            </m:ctrlPr>
                          </m:sSubPr>
                          <m:e>
                            <m:r>
                              <a:rPr lang="en-US" altLang="zh-CN" sz="2800" i="1" kern="100">
                                <a:solidFill>
                                  <a:schemeClr val="bg1"/>
                                </a:solidFill>
                                <a:latin typeface="Cambria Math" panose="02040503050406030204" pitchFamily="18" charset="0"/>
                                <a:cs typeface="Times New Roman" panose="02020603050405020304" pitchFamily="18" charset="0"/>
                              </a:rPr>
                              <m:t>𝐼</m:t>
                            </m:r>
                          </m:e>
                          <m:sub>
                            <m:r>
                              <m:rPr>
                                <m:sty m:val="p"/>
                              </m:rPr>
                              <a:rPr lang="en-US" altLang="zh-CN" sz="2800" kern="100">
                                <a:solidFill>
                                  <a:schemeClr val="bg1"/>
                                </a:solidFill>
                                <a:latin typeface="Cambria Math" panose="02040503050406030204" pitchFamily="18" charset="0"/>
                                <a:cs typeface="Times New Roman" panose="02020603050405020304" pitchFamily="18" charset="0"/>
                              </a:rPr>
                              <m:t>g</m:t>
                            </m:r>
                          </m:sub>
                        </m:sSub>
                      </m:den>
                    </m:f>
                  </m:oMath>
                </a14:m>
                <a:r>
                  <a:rPr lang="zh-CN" altLang="zh-CN" sz="2800" kern="100">
                    <a:solidFill>
                      <a:schemeClr val="bg1"/>
                    </a:solidFill>
                    <a:latin typeface="Times New Roman" panose="02020603050405020304" pitchFamily="18" charset="0"/>
                    <a:cs typeface="Times New Roman" panose="02020603050405020304" pitchFamily="18" charset="0"/>
                  </a:rPr>
                  <a:t>，可知电流表的量程越小，对应的倍率越大，如图，闭合</a:t>
                </a:r>
                <a:r>
                  <a:rPr lang="en-US" altLang="zh-CN" sz="2800" kern="100">
                    <a:solidFill>
                      <a:schemeClr val="bg1"/>
                    </a:solidFill>
                    <a:latin typeface="Times New Roman" panose="02020603050405020304" pitchFamily="18" charset="0"/>
                  </a:rPr>
                  <a:t>S</a:t>
                </a:r>
                <a:r>
                  <a:rPr lang="zh-CN" altLang="zh-CN" sz="2800" kern="100">
                    <a:solidFill>
                      <a:schemeClr val="bg1"/>
                    </a:solidFill>
                    <a:latin typeface="Times New Roman" panose="02020603050405020304" pitchFamily="18" charset="0"/>
                    <a:cs typeface="Times New Roman" panose="02020603050405020304" pitchFamily="18" charset="0"/>
                  </a:rPr>
                  <a:t>前满偏电流小，量程大。闭合</a:t>
                </a:r>
                <a:r>
                  <a:rPr lang="en-US" altLang="zh-CN" sz="2800" kern="100">
                    <a:solidFill>
                      <a:schemeClr val="bg1"/>
                    </a:solidFill>
                    <a:latin typeface="Times New Roman" panose="02020603050405020304" pitchFamily="18" charset="0"/>
                  </a:rPr>
                  <a:t>S</a:t>
                </a:r>
                <a:r>
                  <a:rPr lang="zh-CN" altLang="zh-CN" sz="2800" kern="100">
                    <a:solidFill>
                      <a:schemeClr val="bg1"/>
                    </a:solidFill>
                    <a:latin typeface="Times New Roman" panose="02020603050405020304" pitchFamily="18" charset="0"/>
                    <a:cs typeface="Times New Roman" panose="02020603050405020304" pitchFamily="18" charset="0"/>
                  </a:rPr>
                  <a:t>后改装后的电表满偏电流大，量程小。即</a:t>
                </a:r>
                <a:r>
                  <a:rPr lang="en-US" altLang="zh-CN" sz="2800" kern="100">
                    <a:solidFill>
                      <a:schemeClr val="bg1"/>
                    </a:solidFill>
                    <a:latin typeface="宋体" panose="02010600030101010101" pitchFamily="2" charset="-122"/>
                    <a:cs typeface="Times New Roman" panose="02020603050405020304" pitchFamily="18" charset="0"/>
                  </a:rPr>
                  <a:t>“</a:t>
                </a:r>
                <a:r>
                  <a:rPr lang="zh-CN" altLang="zh-CN" sz="2800" kern="100">
                    <a:solidFill>
                      <a:schemeClr val="bg1"/>
                    </a:solidFill>
                    <a:latin typeface="Times New Roman" panose="02020603050405020304" pitchFamily="18" charset="0"/>
                    <a:cs typeface="Times New Roman" panose="02020603050405020304" pitchFamily="18" charset="0"/>
                  </a:rPr>
                  <a:t>满偏小电流，量程大倍率</a:t>
                </a:r>
                <a:r>
                  <a:rPr lang="en-US" altLang="zh-CN" sz="2800" kern="100">
                    <a:solidFill>
                      <a:schemeClr val="bg1"/>
                    </a:solidFill>
                    <a:latin typeface="宋体" panose="02010600030101010101" pitchFamily="2" charset="-122"/>
                    <a:cs typeface="Times New Roman" panose="02020603050405020304" pitchFamily="18" charset="0"/>
                  </a:rPr>
                  <a:t>”</a:t>
                </a:r>
                <a:r>
                  <a:rPr lang="zh-CN" altLang="zh-CN" sz="2800" kern="100">
                    <a:solidFill>
                      <a:schemeClr val="bg1"/>
                    </a:solidFill>
                    <a:latin typeface="Times New Roman" panose="02020603050405020304" pitchFamily="18" charset="0"/>
                    <a:cs typeface="Times New Roman" panose="02020603050405020304" pitchFamily="18" charset="0"/>
                  </a:rPr>
                  <a:t>。</a:t>
                </a:r>
                <a:endParaRPr lang="zh-CN" altLang="zh-CN" sz="1100" dirty="0">
                  <a:solidFill>
                    <a:schemeClr val="bg1"/>
                  </a:solidFill>
                  <a:effectLst/>
                  <a:latin typeface="NEU-BZ"/>
                  <a:ea typeface="黑体" panose="02010609060101010101" pitchFamily="49"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1054646" y="765498"/>
                <a:ext cx="6768752" cy="3742499"/>
              </a:xfrm>
              <a:prstGeom prst="rect">
                <a:avLst/>
              </a:prstGeom>
              <a:blipFill rotWithShape="0">
                <a:blip r:embed="rId2"/>
                <a:stretch>
                  <a:fillRect l="-1802" r="-1892" b="-977"/>
                </a:stretch>
              </a:blipFill>
            </p:spPr>
            <p:txBody>
              <a:bodyPr/>
              <a:lstStyle/>
              <a:p>
                <a:r>
                  <a:rPr lang="zh-CN" altLang="en-US">
                    <a:noFill/>
                  </a:rPr>
                  <a:t> </a:t>
                </a:r>
              </a:p>
            </p:txBody>
          </p:sp>
        </mc:Fallback>
      </mc:AlternateContent>
      <p:sp>
        <p:nvSpPr>
          <p:cNvPr id="8" name="文本框 7"/>
          <p:cNvSpPr txBox="1"/>
          <p:nvPr/>
        </p:nvSpPr>
        <p:spPr>
          <a:xfrm>
            <a:off x="58420" y="674370"/>
            <a:ext cx="442595" cy="1371600"/>
          </a:xfrm>
          <a:prstGeom prst="rect">
            <a:avLst/>
          </a:prstGeom>
          <a:noFill/>
        </p:spPr>
        <p:txBody>
          <a:bodyPr vert="eaVert" wrap="square" rtlCol="0">
            <a:noAutofit/>
          </a:bodyPr>
          <a:lstStyle/>
          <a:p>
            <a:pPr algn="dist"/>
            <a:r>
              <a:rPr lang="zh-CN" altLang="en-US" sz="2200" smtClean="0">
                <a:solidFill>
                  <a:schemeClr val="bg1"/>
                </a:solidFill>
                <a:latin typeface="黑体" panose="02010609060101010101" pitchFamily="49" charset="-122"/>
                <a:ea typeface="黑体" panose="02010609060101010101" pitchFamily="49" charset="-122"/>
              </a:rPr>
              <a:t>提炼总结</a:t>
            </a:r>
            <a:endParaRPr lang="zh-CN" altLang="en-US" sz="2200" dirty="0">
              <a:solidFill>
                <a:schemeClr val="bg1"/>
              </a:solidFill>
              <a:latin typeface="黑体" panose="02010609060101010101" pitchFamily="49" charset="-122"/>
              <a:ea typeface="黑体" panose="02010609060101010101" pitchFamily="49" charset="-122"/>
            </a:endParaRPr>
          </a:p>
        </p:txBody>
      </p:sp>
      <p:pic>
        <p:nvPicPr>
          <p:cNvPr id="10" name="image72.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4566" y="1485578"/>
            <a:ext cx="3303294" cy="2448363"/>
          </a:xfrm>
          <a:prstGeom prst="rect">
            <a:avLst/>
          </a:prstGeom>
          <a:noFill/>
          <a:ln>
            <a:noFill/>
          </a:ln>
        </p:spPr>
      </p:pic>
    </p:spTree>
    <p:extLst>
      <p:ext uri="{BB962C8B-B14F-4D97-AF65-F5344CB8AC3E}">
        <p14:creationId xmlns:p14="http://schemas.microsoft.com/office/powerpoint/2010/main" val="341073519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99924"/>
            <a:ext cx="11412000" cy="1831014"/>
          </a:xfrm>
          <a:prstGeom prst="rect">
            <a:avLst/>
          </a:prstGeom>
        </p:spPr>
        <p:txBody>
          <a:bodyPr>
            <a:spAutoFit/>
          </a:bodyPr>
          <a:lstStyle/>
          <a:p>
            <a:pPr>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河南卷</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实验小组研究某热敏电阻的特性，并依此利用电磁铁、电阻箱等器材组装保温箱。该热敏电阻阻值随温度的变化曲线如图甲所示，保温箱原理图如图乙所示。回答下列问题：</a:t>
            </a:r>
            <a:endParaRPr lang="zh-CN" altLang="zh-CN" sz="260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528481"/>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6</a:t>
            </a:r>
            <a:endParaRPr lang="zh-CN" altLang="en-US" dirty="0">
              <a:sym typeface="+mn-ea"/>
            </a:endParaRPr>
          </a:p>
        </p:txBody>
      </p:sp>
      <p:pic>
        <p:nvPicPr>
          <p:cNvPr id="6" name="image7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6996" y="2394995"/>
            <a:ext cx="3271436" cy="2520280"/>
          </a:xfrm>
          <a:prstGeom prst="rect">
            <a:avLst/>
          </a:prstGeom>
          <a:noFill/>
          <a:ln>
            <a:noFill/>
          </a:ln>
        </p:spPr>
      </p:pic>
      <p:pic>
        <p:nvPicPr>
          <p:cNvPr id="8" name="image74.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9161" y="2172132"/>
            <a:ext cx="4088693" cy="2729401"/>
          </a:xfrm>
          <a:prstGeom prst="rect">
            <a:avLst/>
          </a:prstGeom>
          <a:noFill/>
          <a:ln>
            <a:noFill/>
          </a:ln>
        </p:spPr>
      </p:pic>
      <p:sp>
        <p:nvSpPr>
          <p:cNvPr id="10" name="矩形 9"/>
          <p:cNvSpPr/>
          <p:nvPr/>
        </p:nvSpPr>
        <p:spPr>
          <a:xfrm>
            <a:off x="389205" y="2095550"/>
            <a:ext cx="3897061" cy="2677656"/>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图甲中热敏电阻的阻值随温度的变化关系</a:t>
            </a:r>
            <a:r>
              <a:rPr lang="zh-CN" altLang="zh-CN" sz="2800" smtClean="0">
                <a:latin typeface="Times New Roman" panose="02020603050405020304" pitchFamily="18" charset="0"/>
                <a:ea typeface="宋体" panose="02010600030101010101" pitchFamily="2" charset="-122"/>
              </a:rPr>
              <a:t>是</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线性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非线性</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4" name="矩形 3"/>
          <p:cNvSpPr/>
          <p:nvPr/>
        </p:nvSpPr>
        <p:spPr>
          <a:xfrm>
            <a:off x="541065" y="3429814"/>
            <a:ext cx="1261884"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a:p>
        </p:txBody>
      </p:sp>
      <p:grpSp>
        <p:nvGrpSpPr>
          <p:cNvPr id="11" name="组合 10"/>
          <p:cNvGrpSpPr/>
          <p:nvPr/>
        </p:nvGrpSpPr>
        <p:grpSpPr>
          <a:xfrm>
            <a:off x="0" y="5203307"/>
            <a:ext cx="11855846" cy="1216915"/>
            <a:chOff x="0" y="268558"/>
            <a:chExt cx="11855846" cy="1216915"/>
          </a:xfrm>
        </p:grpSpPr>
        <p:sp>
          <p:nvSpPr>
            <p:cNvPr id="12" name="矩形 11"/>
            <p:cNvSpPr/>
            <p:nvPr/>
          </p:nvSpPr>
          <p:spPr>
            <a:xfrm>
              <a:off x="389206" y="746809"/>
              <a:ext cx="11466640" cy="738664"/>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根据题图甲可知热敏电阻的阻值随温度的变化关系是非线性的。</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3355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08575"/>
            <a:ext cx="11412000" cy="1227772"/>
          </a:xfrm>
          <a:prstGeom prst="rect">
            <a:avLst/>
          </a:prstGeom>
        </p:spPr>
        <p:txBody>
          <a:bodyPr>
            <a:spAutoFit/>
          </a:bodyPr>
          <a:lstStyle/>
          <a:p>
            <a:pPr>
              <a:lnSpc>
                <a:spcPct val="14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存在一个电流值</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，若电磁铁线圈的电流小于</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，衔铁与上固定触头</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接触；若电流大于</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，衔铁与下固定触头</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接触。保温箱温度达到</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设定值</a:t>
            </a:r>
            <a:endParaRPr lang="zh-CN" altLang="zh-CN" sz="2600" b="1">
              <a:effectLst/>
              <a:latin typeface="Times New Roman" panose="02020603050405020304" pitchFamily="18" charset="0"/>
              <a:ea typeface="宋体" panose="02010600030101010101" pitchFamily="2" charset="-122"/>
            </a:endParaRPr>
          </a:p>
        </p:txBody>
      </p:sp>
      <p:pic>
        <p:nvPicPr>
          <p:cNvPr id="8" name="image7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0179" y="2212561"/>
            <a:ext cx="4088693" cy="2729401"/>
          </a:xfrm>
          <a:prstGeom prst="rect">
            <a:avLst/>
          </a:prstGeom>
          <a:noFill/>
          <a:ln>
            <a:noFill/>
          </a:ln>
        </p:spPr>
      </p:pic>
      <p:sp>
        <p:nvSpPr>
          <p:cNvPr id="20" name="矩形 19"/>
          <p:cNvSpPr/>
          <p:nvPr/>
        </p:nvSpPr>
        <p:spPr>
          <a:xfrm>
            <a:off x="389206" y="2156712"/>
            <a:ext cx="6930136" cy="2434256"/>
          </a:xfrm>
          <a:prstGeom prst="rect">
            <a:avLst/>
          </a:prstGeom>
        </p:spPr>
        <p:txBody>
          <a:bodyPr wrap="square">
            <a:spAutoFit/>
          </a:bodyPr>
          <a:lstStyle/>
          <a:p>
            <a:pPr algn="just">
              <a:lnSpc>
                <a:spcPct val="14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后，电磁铁线圈的电流在</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cs typeface="Times New Roman" panose="02020603050405020304" pitchFamily="18" charset="0"/>
              </a:rPr>
              <a:t>附近上下波动，加热电路持续地断开、闭合，使保温箱温度维持在设定值。则图乙中加热电阻丝的</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端应该与触头</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相连接。</a:t>
            </a:r>
            <a:r>
              <a:rPr lang="en-US" altLang="zh-CN" sz="2800">
                <a:latin typeface="Times New Roman" panose="02020603050405020304" pitchFamily="18" charset="0"/>
                <a:ea typeface="宋体" panose="02010600030101010101" pitchFamily="2" charset="-122"/>
              </a:rPr>
              <a:t> </a:t>
            </a:r>
            <a:endParaRPr lang="zh-CN" altLang="zh-CN" sz="2600" b="1">
              <a:effectLst/>
              <a:latin typeface="Times New Roman" panose="02020603050405020304" pitchFamily="18" charset="0"/>
              <a:ea typeface="宋体" panose="02010600030101010101" pitchFamily="2" charset="-122"/>
            </a:endParaRPr>
          </a:p>
        </p:txBody>
      </p:sp>
      <p:sp>
        <p:nvSpPr>
          <p:cNvPr id="4" name="矩形 3"/>
          <p:cNvSpPr/>
          <p:nvPr/>
        </p:nvSpPr>
        <p:spPr>
          <a:xfrm>
            <a:off x="2615610" y="4019281"/>
            <a:ext cx="36420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endParaRPr lang="zh-CN" altLang="en-US"/>
          </a:p>
        </p:txBody>
      </p:sp>
    </p:spTree>
    <p:extLst>
      <p:ext uri="{BB962C8B-B14F-4D97-AF65-F5344CB8AC3E}">
        <p14:creationId xmlns:p14="http://schemas.microsoft.com/office/powerpoint/2010/main" val="17990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7524" y="693490"/>
            <a:ext cx="10604226" cy="523220"/>
          </a:xfrm>
          <a:prstGeom prst="rect">
            <a:avLst/>
          </a:prstGeom>
        </p:spPr>
        <p:txBody>
          <a:bodyPr wrap="square">
            <a:spAutoFit/>
          </a:bodyPr>
          <a:lstStyle/>
          <a:p>
            <a:r>
              <a:rPr lang="en-US" altLang="zh-CN" sz="2800" b="1" dirty="0">
                <a:latin typeface="Times New Roman" panose="02020603050405020304" pitchFamily="18" charset="0"/>
                <a:ea typeface="宋体" panose="02010600030101010101" pitchFamily="2" charset="-122"/>
              </a:rPr>
              <a:t>2.</a:t>
            </a:r>
            <a:r>
              <a:rPr lang="zh-CN" altLang="zh-CN" sz="2800" b="1" dirty="0">
                <a:latin typeface="Times New Roman" panose="02020603050405020304" pitchFamily="18" charset="0"/>
                <a:cs typeface="Times New Roman" panose="02020603050405020304" pitchFamily="18" charset="0"/>
              </a:rPr>
              <a:t>伏安法测电阻</a:t>
            </a: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金属丝电阻率的测量</a:t>
            </a:r>
            <a:endParaRPr lang="zh-CN" altLang="en-US" b="1"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1365857462"/>
                  </p:ext>
                </p:extLst>
              </p:nvPr>
            </p:nvGraphicFramePr>
            <p:xfrm>
              <a:off x="512490" y="1423946"/>
              <a:ext cx="11343357" cy="3590024"/>
            </p:xfrm>
            <a:graphic>
              <a:graphicData uri="http://schemas.openxmlformats.org/drawingml/2006/table">
                <a:tbl>
                  <a:tblPr firstRow="1" firstCol="1" bandRow="1"/>
                  <a:tblGrid>
                    <a:gridCol w="3376377"/>
                    <a:gridCol w="2998427"/>
                    <a:gridCol w="4968553"/>
                  </a:tblGrid>
                  <a:tr h="1448928">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伏安法测电阻</a:t>
                          </a:r>
                        </a:p>
                      </a:txBody>
                      <a:tcPr marL="3013" marR="3013"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zh-CN" sz="2800" baseline="-5000">
                                          <a:effectLst/>
                                          <a:latin typeface="Cambria Math" panose="02040503050406030204" pitchFamily="18" charset="0"/>
                                          <a:ea typeface="宋体" panose="02010600030101010101" pitchFamily="2" charset="-122"/>
                                        </a:rPr>
                                        <m:t>测</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zh-CN" sz="2800" baseline="-5000">
                                          <a:effectLst/>
                                          <a:latin typeface="Cambria Math" panose="02040503050406030204" pitchFamily="18" charset="0"/>
                                          <a:ea typeface="宋体" panose="02010600030101010101" pitchFamily="2" charset="-122"/>
                                        </a:rPr>
                                        <m:t>测</m:t>
                                      </m:r>
                                    </m:sub>
                                  </m:sSub>
                                </m:den>
                              </m:f>
                            </m:oMath>
                          </a14:m>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A</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zh-CN" sz="2800">
                              <a:effectLst/>
                              <a:latin typeface="Times New Roman" panose="02020603050405020304" pitchFamily="18" charset="0"/>
                              <a:ea typeface="宋体" panose="02010600030101010101" pitchFamily="2" charset="-122"/>
                            </a:rPr>
                            <a:t>，适合测量大电阻</a:t>
                          </a:r>
                        </a:p>
                      </a:txBody>
                      <a:tcPr marL="6026" marR="6026"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928">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i="1">
                              <a:effectLst/>
                              <a:latin typeface="Times New Roman" panose="02020603050405020304" pitchFamily="18" charset="0"/>
                              <a:ea typeface="宋体" panose="02010600030101010101" pitchFamily="2" charset="-122"/>
                            </a:rPr>
                            <a:t>R</a:t>
                          </a:r>
                          <a:r>
                            <a:rPr lang="zh-CN" sz="2800" baseline="-25000">
                              <a:effectLst/>
                              <a:latin typeface="Times New Roman" panose="02020603050405020304" pitchFamily="18" charset="0"/>
                              <a:ea typeface="宋体" panose="02010600030101010101" pitchFamily="2" charset="-122"/>
                            </a:rPr>
                            <a:t>测</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zh-CN" sz="2800" baseline="-5000">
                                          <a:effectLst/>
                                          <a:latin typeface="Cambria Math" panose="02040503050406030204" pitchFamily="18" charset="0"/>
                                          <a:ea typeface="宋体" panose="02010600030101010101" pitchFamily="2" charset="-122"/>
                                        </a:rPr>
                                        <m:t>测</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zh-CN" sz="2800" baseline="-5000">
                                          <a:effectLst/>
                                          <a:latin typeface="Cambria Math" panose="02040503050406030204" pitchFamily="18" charset="0"/>
                                          <a:ea typeface="宋体" panose="02010600030101010101" pitchFamily="2" charset="-122"/>
                                        </a:rPr>
                                        <m:t>测</m:t>
                                      </m:r>
                                    </m:sub>
                                  </m:sSub>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i="1">
                                          <a:effectLst/>
                                          <a:latin typeface="Cambria Math" panose="02040503050406030204" pitchFamily="18" charset="0"/>
                                          <a:ea typeface="宋体" panose="02010600030101010101" pitchFamily="2" charset="-122"/>
                                        </a:rPr>
                                        <m:t>𝑥</m:t>
                                      </m:r>
                                    </m:sub>
                                  </m:sSub>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i="1">
                                          <a:effectLst/>
                                          <a:latin typeface="Cambria Math" panose="02040503050406030204" pitchFamily="18" charset="0"/>
                                          <a:ea typeface="宋体" panose="02010600030101010101" pitchFamily="2" charset="-122"/>
                                        </a:rPr>
                                        <m:t>𝑥</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m:rPr>
                                          <m:sty m:val="p"/>
                                        </m:rPr>
                                        <a:rPr lang="en-US" sz="2800">
                                          <a:effectLst/>
                                          <a:latin typeface="Cambria Math" panose="02040503050406030204" pitchFamily="18" charset="0"/>
                                          <a:ea typeface="宋体" panose="02010600030101010101" pitchFamily="2" charset="-122"/>
                                        </a:rPr>
                                        <m:t>V</m:t>
                                      </m:r>
                                    </m:sub>
                                  </m:sSub>
                                </m:den>
                              </m:f>
                            </m:oMath>
                          </a14:m>
                          <a:r>
                            <a:rPr lang="en-US" sz="2800">
                              <a:effectLst/>
                              <a:latin typeface="Times New Roman" panose="02020603050405020304" pitchFamily="18" charset="0"/>
                              <a:ea typeface="宋体" panose="02010600030101010101" pitchFamily="2" charset="-122"/>
                            </a:rPr>
                            <a:t>&lt;</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zh-CN" sz="2800">
                              <a:effectLst/>
                              <a:latin typeface="Times New Roman" panose="02020603050405020304" pitchFamily="18" charset="0"/>
                              <a:ea typeface="宋体" panose="02010600030101010101" pitchFamily="2" charset="-122"/>
                            </a:rPr>
                            <a:t>，适合测量小电阻</a:t>
                          </a:r>
                        </a:p>
                      </a:txBody>
                      <a:tcPr marL="6026" marR="6026"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1365857462"/>
                  </p:ext>
                </p:extLst>
              </p:nvPr>
            </p:nvGraphicFramePr>
            <p:xfrm>
              <a:off x="512490" y="1423946"/>
              <a:ext cx="11343357" cy="3427972"/>
            </p:xfrm>
            <a:graphic>
              <a:graphicData uri="http://schemas.openxmlformats.org/drawingml/2006/table">
                <a:tbl>
                  <a:tblPr firstRow="1" firstCol="1" bandRow="1"/>
                  <a:tblGrid>
                    <a:gridCol w="3376377"/>
                    <a:gridCol w="2998427"/>
                    <a:gridCol w="4968553"/>
                  </a:tblGrid>
                  <a:tr h="1713986">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伏安法测电阻</a:t>
                          </a:r>
                        </a:p>
                      </a:txBody>
                      <a:tcPr marL="3013" marR="3013"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026" marR="6026"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28466" t="-355" r="-245" b="-110993"/>
                          </a:stretch>
                        </a:blipFill>
                      </a:tcPr>
                    </a:tc>
                  </a:tr>
                  <a:tr h="1713986">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026" marR="6026"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28466" t="-100712" r="-245" b="-11388"/>
                          </a:stretch>
                        </a:blipFill>
                      </a:tcPr>
                    </a:tc>
                  </a:tr>
                </a:tbl>
              </a:graphicData>
            </a:graphic>
          </p:graphicFrame>
        </mc:Fallback>
      </mc:AlternateContent>
      <p:pic>
        <p:nvPicPr>
          <p:cNvPr id="5" name="image288.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3513" y="2052855"/>
            <a:ext cx="1700514" cy="775435"/>
          </a:xfrm>
          <a:prstGeom prst="rect">
            <a:avLst/>
          </a:prstGeom>
          <a:noFill/>
          <a:ln>
            <a:noFill/>
          </a:ln>
        </p:spPr>
      </p:pic>
      <p:pic>
        <p:nvPicPr>
          <p:cNvPr id="6" name="image289.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3513" y="3637031"/>
            <a:ext cx="1700516" cy="925080"/>
          </a:xfrm>
          <a:prstGeom prst="rect">
            <a:avLst/>
          </a:prstGeom>
          <a:noFill/>
          <a:ln>
            <a:noFill/>
          </a:ln>
        </p:spPr>
      </p:pic>
    </p:spTree>
    <p:extLst>
      <p:ext uri="{BB962C8B-B14F-4D97-AF65-F5344CB8AC3E}">
        <p14:creationId xmlns:p14="http://schemas.microsoft.com/office/powerpoint/2010/main" val="4267564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693490"/>
            <a:ext cx="11855846" cy="3074090"/>
            <a:chOff x="0" y="268558"/>
            <a:chExt cx="11855846" cy="3074090"/>
          </a:xfrm>
        </p:grpSpPr>
        <p:sp>
          <p:nvSpPr>
            <p:cNvPr id="21" name="矩形 20"/>
            <p:cNvSpPr/>
            <p:nvPr/>
          </p:nvSpPr>
          <p:spPr>
            <a:xfrm>
              <a:off x="389206" y="746809"/>
              <a:ext cx="11466640" cy="259583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根据题图甲可知温度升高，热敏电阻的阻值变小，根据欧姆定律可知流过电磁铁线圈的电流变大，衔铁与下固定触头</a:t>
              </a:r>
              <a:r>
                <a:rPr lang="en-US" altLang="zh-CN" sz="2800" i="1">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rPr>
                <a:t>接触，此时加热电阻丝电路部分断开连接，停止加热，可知题图乙中加热电阻丝的</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rPr>
                <a:t>端应该与触头</a:t>
              </a:r>
              <a:r>
                <a:rPr lang="en-US" altLang="zh-CN" sz="2800" i="1">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rPr>
                <a:t>相连接。</a:t>
              </a:r>
              <a:endParaRPr lang="zh-CN" altLang="zh-CN" sz="1100">
                <a:effectLst/>
                <a:latin typeface="Times New Roman" panose="02020603050405020304" pitchFamily="18" charset="0"/>
                <a:ea typeface="宋体" panose="02010600030101010101" pitchFamily="2" charset="-122"/>
              </a:endParaRPr>
            </a:p>
          </p:txBody>
        </p:sp>
        <p:grpSp>
          <p:nvGrpSpPr>
            <p:cNvPr id="22" name="组合 21"/>
            <p:cNvGrpSpPr/>
            <p:nvPr/>
          </p:nvGrpSpPr>
          <p:grpSpPr>
            <a:xfrm>
              <a:off x="0" y="268558"/>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4"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5" name="组合 65"/>
              <p:cNvGrpSpPr>
                <a:grpSpLocks/>
              </p:cNvGrpSpPr>
              <p:nvPr/>
            </p:nvGrpSpPr>
            <p:grpSpPr bwMode="auto">
              <a:xfrm>
                <a:off x="1224676" y="886173"/>
                <a:ext cx="162478" cy="162211"/>
                <a:chOff x="3104" y="165"/>
                <a:chExt cx="276" cy="275"/>
              </a:xfrm>
            </p:grpSpPr>
            <p:cxnSp>
              <p:nvCxnSpPr>
                <p:cNvPr id="26" name="直接连接符 2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407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82833"/>
            <a:ext cx="7578208" cy="1949508"/>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当保温箱的温度设定在</a:t>
            </a:r>
            <a:r>
              <a:rPr lang="en-US" altLang="zh-CN" sz="2800">
                <a:latin typeface="Times New Roman" panose="02020603050405020304" pitchFamily="18" charset="0"/>
                <a:ea typeface="宋体" panose="02010600030101010101" pitchFamily="2" charset="-122"/>
              </a:rPr>
              <a:t>50 </a:t>
            </a:r>
            <a:r>
              <a:rPr lang="zh-CN" altLang="zh-CN" sz="2800">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时，电阻箱旋钮的位置如图丙所示，则电阻箱接入电路的阻值为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050">
              <a:effectLst/>
              <a:latin typeface="Times New Roman" panose="02020603050405020304" pitchFamily="18" charset="0"/>
              <a:ea typeface="宋体" panose="02010600030101010101" pitchFamily="2" charset="-122"/>
            </a:endParaRPr>
          </a:p>
        </p:txBody>
      </p:sp>
      <p:pic>
        <p:nvPicPr>
          <p:cNvPr id="20" name="image75.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5526" y="688267"/>
            <a:ext cx="2645762" cy="2825059"/>
          </a:xfrm>
          <a:prstGeom prst="rect">
            <a:avLst/>
          </a:prstGeom>
          <a:noFill/>
          <a:ln>
            <a:noFill/>
          </a:ln>
        </p:spPr>
      </p:pic>
      <p:sp>
        <p:nvSpPr>
          <p:cNvPr id="4" name="矩形 3"/>
          <p:cNvSpPr/>
          <p:nvPr/>
        </p:nvSpPr>
        <p:spPr>
          <a:xfrm>
            <a:off x="838622" y="2272443"/>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130.0</a:t>
            </a:r>
            <a:endParaRPr lang="zh-CN" altLang="en-US"/>
          </a:p>
        </p:txBody>
      </p:sp>
      <p:grpSp>
        <p:nvGrpSpPr>
          <p:cNvPr id="21" name="组合 20"/>
          <p:cNvGrpSpPr/>
          <p:nvPr/>
        </p:nvGrpSpPr>
        <p:grpSpPr>
          <a:xfrm>
            <a:off x="0" y="3086785"/>
            <a:ext cx="11855846" cy="1135097"/>
            <a:chOff x="0" y="268558"/>
            <a:chExt cx="11855846" cy="1135097"/>
          </a:xfrm>
        </p:grpSpPr>
        <p:sp>
          <p:nvSpPr>
            <p:cNvPr id="22" name="矩形 21"/>
            <p:cNvSpPr/>
            <p:nvPr/>
          </p:nvSpPr>
          <p:spPr>
            <a:xfrm>
              <a:off x="389206" y="746809"/>
              <a:ext cx="11466640"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由题图丙可知电阻箱接入电路的阻值为</a:t>
              </a:r>
              <a:r>
                <a:rPr lang="en-US" altLang="zh-CN" sz="2800">
                  <a:latin typeface="Times New Roman" panose="02020603050405020304" pitchFamily="18" charset="0"/>
                  <a:ea typeface="宋体" panose="02010600030101010101" pitchFamily="2" charset="-122"/>
                </a:rPr>
                <a:t>100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Ω+10</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Ω=130.0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268558"/>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164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574" y="523938"/>
            <a:ext cx="7578208" cy="1303177"/>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(4)</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若要把保温箱的温度设定在</a:t>
            </a:r>
            <a:r>
              <a:rPr lang="en-US" altLang="zh-CN" sz="2800" dirty="0">
                <a:latin typeface="Times New Roman" panose="02020603050405020304" pitchFamily="18" charset="0"/>
                <a:ea typeface="宋体" panose="02010600030101010101" pitchFamily="2" charset="-122"/>
              </a:rPr>
              <a:t>100 </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，则电阻箱接入电路的阻值应为</a:t>
            </a:r>
            <a:r>
              <a:rPr lang="zh-CN" altLang="zh-CN" sz="2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rPr>
              <a:t> Ω</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rPr>
              <a:t> </a:t>
            </a:r>
            <a:endParaRPr lang="zh-CN" altLang="zh-CN" sz="1050" dirty="0">
              <a:effectLst/>
              <a:latin typeface="Times New Roman" panose="02020603050405020304" pitchFamily="18" charset="0"/>
              <a:ea typeface="宋体" panose="02010600030101010101" pitchFamily="2" charset="-122"/>
            </a:endParaRPr>
          </a:p>
        </p:txBody>
      </p:sp>
      <p:sp>
        <p:nvSpPr>
          <p:cNvPr id="4" name="矩形 3"/>
          <p:cNvSpPr/>
          <p:nvPr/>
        </p:nvSpPr>
        <p:spPr>
          <a:xfrm>
            <a:off x="4222998" y="1233867"/>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210.0</a:t>
            </a:r>
            <a:endParaRPr lang="zh-CN" altLang="en-US"/>
          </a:p>
        </p:txBody>
      </p:sp>
      <p:grpSp>
        <p:nvGrpSpPr>
          <p:cNvPr id="21" name="组合 20"/>
          <p:cNvGrpSpPr/>
          <p:nvPr/>
        </p:nvGrpSpPr>
        <p:grpSpPr>
          <a:xfrm>
            <a:off x="0" y="2637706"/>
            <a:ext cx="11855846" cy="3720421"/>
            <a:chOff x="0" y="268558"/>
            <a:chExt cx="11855846" cy="3720421"/>
          </a:xfrm>
        </p:grpSpPr>
        <p:sp>
          <p:nvSpPr>
            <p:cNvPr id="22" name="矩形 21"/>
            <p:cNvSpPr/>
            <p:nvPr/>
          </p:nvSpPr>
          <p:spPr>
            <a:xfrm>
              <a:off x="389206" y="746809"/>
              <a:ext cx="11466640" cy="324217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根据题图甲和</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可知，当温度为</a:t>
              </a:r>
              <a:r>
                <a:rPr lang="en-US" altLang="zh-CN" sz="2800">
                  <a:latin typeface="Times New Roman" panose="02020603050405020304" pitchFamily="18" charset="0"/>
                  <a:ea typeface="宋体" panose="02010600030101010101" pitchFamily="2" charset="-122"/>
                </a:rPr>
                <a:t>50</a:t>
              </a:r>
              <a:r>
                <a:rPr lang="en-US" altLang="zh-CN" sz="2800">
                  <a:latin typeface="Times New Roman" panose="02020603050405020304" pitchFamily="18" charset="0"/>
                  <a:ea typeface="楷体" panose="02010609060101010101" pitchFamily="49" charset="-122"/>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时，热敏电阻的阻值为</a:t>
              </a:r>
              <a:r>
                <a:rPr lang="en-US" altLang="zh-CN" sz="2800">
                  <a:latin typeface="Times New Roman" panose="02020603050405020304" pitchFamily="18" charset="0"/>
                  <a:ea typeface="宋体" panose="02010600030101010101" pitchFamily="2" charset="-122"/>
                </a:rPr>
                <a:t>180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，电阻箱接入电路的电阻为</a:t>
              </a:r>
              <a:r>
                <a:rPr lang="en-US" altLang="zh-CN" sz="2800">
                  <a:latin typeface="Times New Roman" panose="02020603050405020304" pitchFamily="18" charset="0"/>
                  <a:ea typeface="宋体" panose="02010600030101010101" pitchFamily="2" charset="-122"/>
                </a:rPr>
                <a:t>130.0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，当温度为</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时，热敏电阻的阻值为</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，要想将保温箱的温度设定在</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，则要使</a:t>
              </a:r>
              <a:r>
                <a:rPr lang="en-US" altLang="zh-CN" sz="2800">
                  <a:latin typeface="Times New Roman" panose="02020603050405020304" pitchFamily="18" charset="0"/>
                  <a:ea typeface="宋体" panose="02010600030101010101" pitchFamily="2" charset="-122"/>
                </a:rPr>
                <a:t>100</a:t>
              </a:r>
              <a:r>
                <a:rPr lang="en-US" altLang="zh-CN" sz="2800">
                  <a:latin typeface="Times New Roman" panose="02020603050405020304" pitchFamily="18" charset="0"/>
                  <a:ea typeface="楷体" panose="02010609060101010101" pitchFamily="49" charset="-122"/>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时控制电路中的电流与</a:t>
              </a:r>
              <a:r>
                <a:rPr lang="en-US" altLang="zh-CN" sz="2800">
                  <a:latin typeface="Times New Roman" panose="02020603050405020304" pitchFamily="18" charset="0"/>
                  <a:ea typeface="宋体" panose="02010600030101010101" pitchFamily="2" charset="-122"/>
                </a:rPr>
                <a:t>50</a:t>
              </a:r>
              <a:r>
                <a:rPr lang="en-US" altLang="zh-CN" sz="2800">
                  <a:latin typeface="Times New Roman" panose="02020603050405020304" pitchFamily="18" charset="0"/>
                  <a:ea typeface="楷体" panose="02010609060101010101" pitchFamily="49" charset="-122"/>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时相同，即控制电路的总电阻不变，则此时电阻箱接入电路的电阻为</a:t>
              </a:r>
              <a:r>
                <a:rPr lang="en-US" altLang="zh-CN" sz="2800">
                  <a:latin typeface="Times New Roman" panose="02020603050405020304" pitchFamily="18" charset="0"/>
                  <a:ea typeface="宋体" panose="02010600030101010101" pitchFamily="2" charset="-122"/>
                </a:rPr>
                <a:t>180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Ω+130.0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Ω=210.0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268558"/>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4" name="image7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6830" y="333450"/>
            <a:ext cx="3271436" cy="2520280"/>
          </a:xfrm>
          <a:prstGeom prst="rect">
            <a:avLst/>
          </a:prstGeom>
          <a:noFill/>
          <a:ln>
            <a:noFill/>
          </a:ln>
        </p:spPr>
      </p:pic>
      <p:sp>
        <p:nvSpPr>
          <p:cNvPr id="15" name="矩形 14">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4340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7560015"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453246"/>
            <a:ext cx="11881319" cy="903645"/>
          </a:xfrm>
          <a:prstGeom prst="rect">
            <a:avLst/>
          </a:prstGeom>
        </p:spPr>
        <p:txBody>
          <a:bodyPr wrap="square">
            <a:spAutoFit/>
          </a:bodyPr>
          <a:lstStyle/>
          <a:p>
            <a:pPr>
              <a:lnSpc>
                <a:spcPct val="120000"/>
              </a:lnSpc>
            </a:pPr>
            <a:r>
              <a:rPr lang="zh-CN" altLang="en-US" sz="4800" b="1">
                <a:solidFill>
                  <a:prstClr val="black"/>
                </a:solidFill>
                <a:latin typeface="微软雅黑" panose="020B0503020204020204" charset="-122"/>
                <a:ea typeface="微软雅黑" panose="020B0503020204020204" charset="-122"/>
                <a:cs typeface="微软雅黑" panose="020B0503020204020204" charset="-122"/>
              </a:rPr>
              <a:t>考点三　其他的电学实验</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7463358" y="2187811"/>
            <a:ext cx="4727055" cy="1299600"/>
          </a:xfrm>
          <a:prstGeom prst="rect">
            <a:avLst/>
          </a:prstGeom>
        </p:spPr>
      </p:pic>
    </p:spTree>
    <p:extLst>
      <p:ext uri="{BB962C8B-B14F-4D97-AF65-F5344CB8AC3E}">
        <p14:creationId xmlns:p14="http://schemas.microsoft.com/office/powerpoint/2010/main" val="65870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459899987"/>
              </p:ext>
            </p:extLst>
          </p:nvPr>
        </p:nvGraphicFramePr>
        <p:xfrm>
          <a:off x="406574" y="528460"/>
          <a:ext cx="11377265" cy="5142600"/>
        </p:xfrm>
        <a:graphic>
          <a:graphicData uri="http://schemas.openxmlformats.org/drawingml/2006/table">
            <a:tbl>
              <a:tblPr firstRow="1" firstCol="1" bandRow="1"/>
              <a:tblGrid>
                <a:gridCol w="1915211"/>
                <a:gridCol w="3557397"/>
                <a:gridCol w="5904657"/>
              </a:tblGrid>
              <a:tr h="446631">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实验</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装置及器材</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操作要领及实验现象</a:t>
                      </a: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881">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观察电容器的充、放电现象</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490" marR="5490"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电容器的电容要大一些，电源的电动势在</a:t>
                      </a:r>
                      <a:r>
                        <a:rPr lang="en-US" sz="2800">
                          <a:effectLst/>
                          <a:latin typeface="Times New Roman" panose="02020603050405020304" pitchFamily="18" charset="0"/>
                          <a:ea typeface="宋体" panose="02010600030101010101" pitchFamily="2" charset="-122"/>
                        </a:rPr>
                        <a:t>6 V</a:t>
                      </a:r>
                      <a:r>
                        <a:rPr lang="zh-CN" sz="2800">
                          <a:effectLst/>
                          <a:latin typeface="Times New Roman" panose="02020603050405020304" pitchFamily="18" charset="0"/>
                          <a:ea typeface="宋体" panose="02010600030101010101" pitchFamily="2" charset="-122"/>
                        </a:rPr>
                        <a:t>左右，小灯泡的额定电压比电动势稍低，在</a:t>
                      </a:r>
                      <a:r>
                        <a:rPr lang="en-US" sz="2800">
                          <a:effectLst/>
                          <a:latin typeface="Times New Roman" panose="02020603050405020304" pitchFamily="18" charset="0"/>
                          <a:ea typeface="宋体" panose="02010600030101010101" pitchFamily="2" charset="-122"/>
                        </a:rPr>
                        <a:t>4 V</a:t>
                      </a:r>
                      <a:r>
                        <a:rPr lang="zh-CN" sz="2800">
                          <a:effectLst/>
                          <a:latin typeface="Times New Roman" panose="02020603050405020304" pitchFamily="18" charset="0"/>
                          <a:ea typeface="宋体" panose="02010600030101010101" pitchFamily="2" charset="-122"/>
                        </a:rPr>
                        <a:t>左右</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开关掷向</a:t>
                      </a:r>
                      <a:r>
                        <a:rPr lang="en-US" sz="2800" i="1">
                          <a:effectLst/>
                          <a:latin typeface="Times New Roman" panose="02020603050405020304" pitchFamily="18" charset="0"/>
                          <a:ea typeface="宋体" panose="02010600030101010101" pitchFamily="2" charset="-122"/>
                        </a:rPr>
                        <a:t>a</a:t>
                      </a:r>
                      <a:r>
                        <a:rPr lang="zh-CN" sz="2800">
                          <a:effectLst/>
                          <a:latin typeface="Times New Roman" panose="02020603050405020304" pitchFamily="18" charset="0"/>
                          <a:ea typeface="宋体" panose="02010600030101010101" pitchFamily="2" charset="-122"/>
                        </a:rPr>
                        <a:t>时，仔细观察灵敏电流计指针的偏转方向</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开关掷向</a:t>
                      </a:r>
                      <a:r>
                        <a:rPr lang="en-US" sz="2800" i="1">
                          <a:effectLst/>
                          <a:latin typeface="Times New Roman" panose="02020603050405020304" pitchFamily="18" charset="0"/>
                          <a:ea typeface="宋体" panose="02010600030101010101" pitchFamily="2" charset="-122"/>
                        </a:rPr>
                        <a:t>b</a:t>
                      </a:r>
                      <a:r>
                        <a:rPr lang="zh-CN" sz="2800">
                          <a:effectLst/>
                          <a:latin typeface="Times New Roman" panose="02020603050405020304" pitchFamily="18" charset="0"/>
                          <a:ea typeface="宋体" panose="02010600030101010101" pitchFamily="2" charset="-122"/>
                        </a:rPr>
                        <a:t>时，仔细观察灵敏电流计指针的偏转方向</a:t>
                      </a:r>
                    </a:p>
                  </a:txBody>
                  <a:tcPr marL="10025" marR="10025" marT="5490" marB="54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317.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6706" y="2400668"/>
            <a:ext cx="3240360" cy="1851440"/>
          </a:xfrm>
          <a:prstGeom prst="rect">
            <a:avLst/>
          </a:prstGeom>
          <a:noFill/>
          <a:ln>
            <a:noFill/>
          </a:ln>
        </p:spPr>
      </p:pic>
    </p:spTree>
    <p:extLst>
      <p:ext uri="{BB962C8B-B14F-4D97-AF65-F5344CB8AC3E}">
        <p14:creationId xmlns:p14="http://schemas.microsoft.com/office/powerpoint/2010/main" val="629544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418231035"/>
              </p:ext>
            </p:extLst>
          </p:nvPr>
        </p:nvGraphicFramePr>
        <p:xfrm>
          <a:off x="406574" y="304876"/>
          <a:ext cx="11377263" cy="6418004"/>
        </p:xfrm>
        <a:graphic>
          <a:graphicData uri="http://schemas.openxmlformats.org/drawingml/2006/table">
            <a:tbl>
              <a:tblPr firstRow="1" firstCol="1" bandRow="1"/>
              <a:tblGrid>
                <a:gridCol w="1512168"/>
                <a:gridCol w="4248472"/>
                <a:gridCol w="5616623"/>
              </a:tblGrid>
              <a:tr h="491193">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实验</a:t>
                      </a:r>
                    </a:p>
                  </a:txBody>
                  <a:tcPr marL="4301" marR="4301"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装置及器材</a:t>
                      </a:r>
                    </a:p>
                  </a:txBody>
                  <a:tcPr marL="4301" marR="4301"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操作要领及实验现象</a:t>
                      </a:r>
                    </a:p>
                  </a:txBody>
                  <a:tcPr marL="4301" marR="4301"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3422">
                <a:tc>
                  <a:txBody>
                    <a:bodyPr/>
                    <a:lstStyle/>
                    <a:p>
                      <a:pPr marL="72000">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探究影响感应电流方向</a:t>
                      </a:r>
                      <a:r>
                        <a:rPr 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marL="72000">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因素</a:t>
                      </a:r>
                      <a:endParaRPr lang="zh-CN" sz="2800">
                        <a:effectLst/>
                        <a:latin typeface="Times New Roman" panose="02020603050405020304" pitchFamily="18" charset="0"/>
                        <a:ea typeface="宋体" panose="02010600030101010101" pitchFamily="2" charset="-122"/>
                      </a:endParaRPr>
                    </a:p>
                  </a:txBody>
                  <a:tcPr marL="7855" marR="7855"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4301" marR="4301"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按装置连接电路</a:t>
                      </a:r>
                    </a:p>
                    <a:p>
                      <a:pPr marL="72000">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观察线圈绕向，判断电流方向与灵敏电流计中指针偏转方向的关系</a:t>
                      </a:r>
                    </a:p>
                    <a:p>
                      <a:pPr marL="72000">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利用图乙结合控制变量法，依次探究开关通断、滑动变阻器的滑片移动、线圈</a:t>
                      </a:r>
                      <a:r>
                        <a:rPr lang="en-US" sz="2800">
                          <a:effectLst/>
                          <a:latin typeface="Times New Roman" panose="02020603050405020304" pitchFamily="18" charset="0"/>
                          <a:ea typeface="宋体" panose="02010600030101010101" pitchFamily="2" charset="-122"/>
                        </a:rPr>
                        <a:t>A</a:t>
                      </a:r>
                      <a:r>
                        <a:rPr lang="zh-CN" sz="2800">
                          <a:effectLst/>
                          <a:latin typeface="Times New Roman" panose="02020603050405020304" pitchFamily="18" charset="0"/>
                          <a:ea typeface="宋体" panose="02010600030101010101" pitchFamily="2" charset="-122"/>
                        </a:rPr>
                        <a:t>从线圈</a:t>
                      </a:r>
                      <a:r>
                        <a:rPr lang="en-US" sz="2800">
                          <a:effectLst/>
                          <a:latin typeface="Times New Roman" panose="02020603050405020304" pitchFamily="18" charset="0"/>
                          <a:ea typeface="宋体" panose="02010600030101010101" pitchFamily="2" charset="-122"/>
                        </a:rPr>
                        <a:t>B</a:t>
                      </a:r>
                      <a:r>
                        <a:rPr lang="zh-CN" sz="2800">
                          <a:effectLst/>
                          <a:latin typeface="Times New Roman" panose="02020603050405020304" pitchFamily="18" charset="0"/>
                          <a:ea typeface="宋体" panose="02010600030101010101" pitchFamily="2" charset="-122"/>
                        </a:rPr>
                        <a:t>中插入与拔出等因素对感应电流方向的影响。</a:t>
                      </a:r>
                    </a:p>
                    <a:p>
                      <a:pPr marL="72000">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a:t>
                      </a:r>
                      <a:r>
                        <a:rPr lang="zh-CN" sz="2800">
                          <a:effectLst/>
                          <a:latin typeface="Times New Roman" panose="02020603050405020304" pitchFamily="18" charset="0"/>
                          <a:ea typeface="宋体" panose="02010600030101010101" pitchFamily="2" charset="-122"/>
                        </a:rPr>
                        <a:t>分析感应电流磁场方向，</a:t>
                      </a:r>
                      <a:r>
                        <a:rPr lang="zh-CN" sz="2800" smtClean="0">
                          <a:effectLst/>
                          <a:latin typeface="Times New Roman" panose="02020603050405020304" pitchFamily="18" charset="0"/>
                          <a:ea typeface="宋体" panose="02010600030101010101" pitchFamily="2" charset="-122"/>
                        </a:rPr>
                        <a:t>得出</a:t>
                      </a:r>
                      <a:endParaRPr lang="en-US" altLang="zh-CN" sz="2800" smtClean="0">
                        <a:effectLst/>
                        <a:latin typeface="Times New Roman" panose="02020603050405020304" pitchFamily="18" charset="0"/>
                        <a:ea typeface="宋体" panose="02010600030101010101" pitchFamily="2" charset="-122"/>
                      </a:endParaRPr>
                    </a:p>
                    <a:p>
                      <a:pPr marL="72000">
                        <a:lnSpc>
                          <a:spcPct val="150000"/>
                        </a:lnSpc>
                        <a:spcAft>
                          <a:spcPts val="0"/>
                        </a:spcAft>
                        <a:tabLst>
                          <a:tab pos="2340610" algn="l"/>
                          <a:tab pos="2790825" algn="l"/>
                          <a:tab pos="4231005" algn="l"/>
                        </a:tabLst>
                      </a:pPr>
                      <a:r>
                        <a:rPr lang="zh-CN" sz="2800" smtClean="0">
                          <a:effectLst/>
                          <a:latin typeface="Times New Roman" panose="02020603050405020304" pitchFamily="18" charset="0"/>
                          <a:ea typeface="宋体" panose="02010600030101010101" pitchFamily="2" charset="-122"/>
                        </a:rPr>
                        <a:t>结论</a:t>
                      </a:r>
                      <a:endParaRPr lang="zh-CN" sz="2800">
                        <a:effectLst/>
                        <a:latin typeface="Times New Roman" panose="02020603050405020304" pitchFamily="18" charset="0"/>
                        <a:ea typeface="宋体" panose="02010600030101010101" pitchFamily="2" charset="-122"/>
                      </a:endParaRPr>
                    </a:p>
                  </a:txBody>
                  <a:tcPr marL="7855" marR="7855" marT="4301" marB="4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31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7357" y="3155210"/>
            <a:ext cx="3559453" cy="2520280"/>
          </a:xfrm>
          <a:prstGeom prst="rect">
            <a:avLst/>
          </a:prstGeom>
          <a:noFill/>
          <a:ln>
            <a:noFill/>
          </a:ln>
        </p:spPr>
      </p:pic>
      <p:pic>
        <p:nvPicPr>
          <p:cNvPr id="6" name="image318.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3461" y="1601019"/>
            <a:ext cx="1752890" cy="1554191"/>
          </a:xfrm>
          <a:prstGeom prst="rect">
            <a:avLst/>
          </a:prstGeom>
          <a:noFill/>
          <a:ln>
            <a:noFill/>
          </a:ln>
        </p:spPr>
      </p:pic>
    </p:spTree>
    <p:extLst>
      <p:ext uri="{BB962C8B-B14F-4D97-AF65-F5344CB8AC3E}">
        <p14:creationId xmlns:p14="http://schemas.microsoft.com/office/powerpoint/2010/main" val="4001708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395440022"/>
                  </p:ext>
                </p:extLst>
              </p:nvPr>
            </p:nvGraphicFramePr>
            <p:xfrm>
              <a:off x="406574" y="621482"/>
              <a:ext cx="11449272" cy="4968552"/>
            </p:xfrm>
            <a:graphic>
              <a:graphicData uri="http://schemas.openxmlformats.org/drawingml/2006/table">
                <a:tbl>
                  <a:tblPr firstRow="1" firstCol="1" bandRow="1"/>
                  <a:tblGrid>
                    <a:gridCol w="1927333"/>
                    <a:gridCol w="5849531"/>
                    <a:gridCol w="3672408"/>
                  </a:tblGrid>
                  <a:tr h="916382">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实验</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装置及器材</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操作要领及实验现象</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170">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探究变压器原、副线圈电压与匝数的关系</a:t>
                          </a:r>
                        </a:p>
                      </a:txBody>
                      <a:tcPr marL="16353" marR="16353"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在误差允许的范围内，变压器原、副线圈两端的电压与匝数成正比，表达式</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1</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2</m:t>
                                      </m:r>
                                    </m:sub>
                                  </m:sSub>
                                </m:den>
                              </m:f>
                            </m:oMath>
                          </a14:m>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𝑛</m:t>
                                      </m:r>
                                    </m:e>
                                    <m:sub>
                                      <m:r>
                                        <a:rPr lang="en-US" sz="2800">
                                          <a:effectLst/>
                                          <a:latin typeface="Cambria Math" panose="02040503050406030204" pitchFamily="18" charset="0"/>
                                          <a:ea typeface="宋体" panose="02010600030101010101" pitchFamily="2" charset="-122"/>
                                        </a:rPr>
                                        <m:t>1</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𝑛</m:t>
                                      </m:r>
                                    </m:e>
                                    <m:sub>
                                      <m:r>
                                        <a:rPr lang="en-US" sz="2800">
                                          <a:effectLst/>
                                          <a:latin typeface="Cambria Math" panose="02040503050406030204" pitchFamily="18" charset="0"/>
                                          <a:ea typeface="宋体" panose="02010600030101010101" pitchFamily="2" charset="-122"/>
                                        </a:rPr>
                                        <m:t>2</m:t>
                                      </m:r>
                                    </m:sub>
                                  </m:sSub>
                                </m:den>
                              </m:f>
                            </m:oMath>
                          </a14:m>
                          <a:endParaRPr lang="zh-CN" sz="2800">
                            <a:effectLst/>
                            <a:latin typeface="Times New Roman" panose="02020603050405020304" pitchFamily="18" charset="0"/>
                            <a:ea typeface="宋体" panose="02010600030101010101" pitchFamily="2" charset="-122"/>
                          </a:endParaRPr>
                        </a:p>
                      </a:txBody>
                      <a:tcPr marL="16353" marR="16353"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395440022"/>
                  </p:ext>
                </p:extLst>
              </p:nvPr>
            </p:nvGraphicFramePr>
            <p:xfrm>
              <a:off x="406574" y="621482"/>
              <a:ext cx="11449272" cy="4968552"/>
            </p:xfrm>
            <a:graphic>
              <a:graphicData uri="http://schemas.openxmlformats.org/drawingml/2006/table">
                <a:tbl>
                  <a:tblPr firstRow="1" firstCol="1" bandRow="1"/>
                  <a:tblGrid>
                    <a:gridCol w="1927333"/>
                    <a:gridCol w="5849531"/>
                    <a:gridCol w="3672408"/>
                  </a:tblGrid>
                  <a:tr h="916382">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实验</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装置及器材</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操作要领及实验现象</a:t>
                          </a: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170">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探究变压器原、副线圈电压与匝数的关系</a:t>
                          </a:r>
                        </a:p>
                      </a:txBody>
                      <a:tcPr marL="16353" marR="16353"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955" marR="8955"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6353" marR="16353" marT="8955" marB="89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11774" t="-22823" r="-332" b="-300"/>
                          </a:stretch>
                        </a:blipFill>
                      </a:tcPr>
                    </a:tc>
                  </a:tr>
                </a:tbl>
              </a:graphicData>
            </a:graphic>
          </p:graphicFrame>
        </mc:Fallback>
      </mc:AlternateContent>
      <p:pic>
        <p:nvPicPr>
          <p:cNvPr id="7" name="image32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6814" y="2249090"/>
            <a:ext cx="5400600" cy="2563320"/>
          </a:xfrm>
          <a:prstGeom prst="rect">
            <a:avLst/>
          </a:prstGeom>
          <a:noFill/>
          <a:ln>
            <a:noFill/>
          </a:ln>
        </p:spPr>
      </p:pic>
    </p:spTree>
    <p:extLst>
      <p:ext uri="{BB962C8B-B14F-4D97-AF65-F5344CB8AC3E}">
        <p14:creationId xmlns:p14="http://schemas.microsoft.com/office/powerpoint/2010/main" val="1666382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94422"/>
            <a:ext cx="11412000" cy="1949508"/>
          </a:xfrm>
          <a:prstGeom prst="rect">
            <a:avLst/>
          </a:prstGeom>
        </p:spPr>
        <p:txBody>
          <a:bodyPr>
            <a:spAutoFit/>
          </a:bodyPr>
          <a:lstStyle/>
          <a:p>
            <a:pPr algn="just">
              <a:lnSpc>
                <a:spcPct val="150000"/>
              </a:lnSpc>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海南卷</a:t>
            </a:r>
            <a:r>
              <a:rPr lang="en-US" altLang="zh-CN" sz="2800">
                <a:latin typeface="Times New Roman" panose="02020603050405020304" pitchFamily="18" charset="0"/>
                <a:ea typeface="宋体" panose="02010600030101010101" pitchFamily="2" charset="-122"/>
              </a:rPr>
              <a:t>·16</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所示的电路观察电容器的充放电现象，实验器材有电源</a:t>
            </a:r>
            <a:r>
              <a:rPr lang="en-US" altLang="zh-CN" sz="2800" i="1">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、电容器</a:t>
            </a:r>
            <a:r>
              <a:rPr lang="en-US" altLang="zh-CN" sz="2800" i="1">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、电压表、电流表、电流传感器、计算机、定值电阻</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cs typeface="Times New Roman" panose="02020603050405020304" pitchFamily="18" charset="0"/>
              </a:rPr>
              <a:t>、单刀双掷开关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、导线若干。</a:t>
            </a:r>
            <a:endParaRPr lang="zh-CN" altLang="zh-CN" sz="1100">
              <a:solidFill>
                <a:prstClr val="black"/>
              </a:solidFill>
              <a:latin typeface="Times New Roman" panose="02020603050405020304" pitchFamily="18" charset="0"/>
              <a:ea typeface="宋体" panose="02010600030101010101" pitchFamily="2" charset="-122"/>
            </a:endParaRPr>
          </a:p>
        </p:txBody>
      </p:sp>
      <p:sp>
        <p:nvSpPr>
          <p:cNvPr id="9" name="剪去对角的矩形 8"/>
          <p:cNvSpPr/>
          <p:nvPr/>
        </p:nvSpPr>
        <p:spPr>
          <a:xfrm>
            <a:off x="0" y="72297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7</a:t>
            </a:r>
            <a:endParaRPr lang="zh-CN" altLang="en-US" dirty="0">
              <a:solidFill>
                <a:prstClr val="white"/>
              </a:solidFill>
              <a:sym typeface="+mn-ea"/>
            </a:endParaRPr>
          </a:p>
        </p:txBody>
      </p:sp>
      <p:sp>
        <p:nvSpPr>
          <p:cNvPr id="21" name="矩形 20"/>
          <p:cNvSpPr/>
          <p:nvPr/>
        </p:nvSpPr>
        <p:spPr>
          <a:xfrm>
            <a:off x="389206" y="2482071"/>
            <a:ext cx="11412000" cy="3323987"/>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(1)</a:t>
            </a:r>
            <a:r>
              <a:rPr lang="zh-CN" altLang="zh-CN" sz="2800" smtClean="0">
                <a:latin typeface="Times New Roman" panose="02020603050405020304" pitchFamily="18" charset="0"/>
                <a:ea typeface="宋体" panose="02010600030101010101" pitchFamily="2" charset="-122"/>
              </a:rPr>
              <a:t>闭合开关</a:t>
            </a:r>
            <a:r>
              <a:rPr lang="en-US" altLang="zh-CN" sz="2800" smtClean="0">
                <a:latin typeface="Times New Roman" panose="02020603050405020304" pitchFamily="18" charset="0"/>
                <a:ea typeface="宋体" panose="02010600030101010101" pitchFamily="2" charset="-122"/>
              </a:rPr>
              <a:t>S</a:t>
            </a:r>
            <a:r>
              <a:rPr lang="en-US" altLang="zh-CN" sz="2800" baseline="-25000" smtClean="0">
                <a:latin typeface="Times New Roman" panose="02020603050405020304" pitchFamily="18" charset="0"/>
                <a:ea typeface="宋体" panose="02010600030101010101" pitchFamily="2" charset="-122"/>
              </a:rPr>
              <a:t>2</a:t>
            </a:r>
            <a:r>
              <a:rPr lang="zh-CN" altLang="zh-CN" sz="2800" smtClean="0">
                <a:latin typeface="Times New Roman" panose="02020603050405020304" pitchFamily="18" charset="0"/>
                <a:ea typeface="宋体" panose="02010600030101010101" pitchFamily="2" charset="-122"/>
              </a:rPr>
              <a:t>，将</a:t>
            </a:r>
            <a:r>
              <a:rPr lang="en-US" altLang="zh-CN" sz="2800" smtClean="0">
                <a:latin typeface="Times New Roman" panose="02020603050405020304" pitchFamily="18" charset="0"/>
                <a:ea typeface="宋体" panose="02010600030101010101" pitchFamily="2" charset="-122"/>
              </a:rPr>
              <a:t>S</a:t>
            </a:r>
            <a:r>
              <a:rPr lang="en-US" altLang="zh-CN" sz="2800" baseline="-25000" smtClean="0">
                <a:latin typeface="Times New Roman" panose="02020603050405020304" pitchFamily="18" charset="0"/>
                <a:ea typeface="宋体" panose="02010600030101010101" pitchFamily="2" charset="-122"/>
              </a:rPr>
              <a:t>1</a:t>
            </a:r>
            <a:r>
              <a:rPr lang="zh-CN" altLang="zh-CN" sz="2800" smtClean="0">
                <a:latin typeface="Times New Roman" panose="02020603050405020304" pitchFamily="18" charset="0"/>
                <a:ea typeface="宋体" panose="02010600030101010101" pitchFamily="2" charset="-122"/>
              </a:rPr>
              <a:t>接</a:t>
            </a:r>
            <a:r>
              <a:rPr lang="en-US" altLang="zh-CN" sz="2800" smtClean="0">
                <a:latin typeface="Times New Roman" panose="02020603050405020304" pitchFamily="18" charset="0"/>
                <a:ea typeface="宋体" panose="02010600030101010101" pitchFamily="2" charset="-122"/>
              </a:rPr>
              <a:t>1</a:t>
            </a:r>
            <a:r>
              <a:rPr lang="zh-CN" altLang="zh-CN" sz="2800" smtClean="0">
                <a:latin typeface="Times New Roman" panose="02020603050405020304" pitchFamily="18" charset="0"/>
                <a:ea typeface="宋体" panose="02010600030101010101" pitchFamily="2" charset="-122"/>
              </a:rPr>
              <a:t>，电压表示数增大，最后稳定在</a:t>
            </a:r>
            <a:r>
              <a:rPr lang="en-US" altLang="zh-CN" sz="2800" smtClean="0">
                <a:latin typeface="Times New Roman" panose="02020603050405020304" pitchFamily="18" charset="0"/>
                <a:ea typeface="宋体" panose="02010600030101010101" pitchFamily="2" charset="-122"/>
              </a:rPr>
              <a:t>12.3 V</a:t>
            </a:r>
            <a:r>
              <a:rPr lang="zh-CN" altLang="zh-CN" sz="2800" smtClean="0">
                <a:latin typeface="Times New Roman" panose="02020603050405020304" pitchFamily="18" charset="0"/>
                <a:ea typeface="宋体" panose="02010600030101010101" pitchFamily="2" charset="-122"/>
              </a:rPr>
              <a:t>。在此过程中，电流表的示数</a:t>
            </a:r>
            <a:r>
              <a:rPr lang="zh-CN" altLang="zh-CN" sz="2800" u="sng"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填选项标号</a:t>
            </a:r>
            <a:r>
              <a:rPr lang="en-US" altLang="zh-CN" sz="2800" smtClean="0">
                <a:latin typeface="Times New Roman" panose="02020603050405020304" pitchFamily="18" charset="0"/>
                <a:ea typeface="宋体" panose="02010600030101010101" pitchFamily="2" charset="-122"/>
              </a:rPr>
              <a:t>)</a:t>
            </a:r>
            <a:r>
              <a:rPr lang="zh-CN" altLang="zh-CN" sz="2800" smtClean="0">
                <a:latin typeface="Times New Roman" panose="02020603050405020304" pitchFamily="18" charset="0"/>
                <a:ea typeface="宋体" panose="02010600030101010101" pitchFamily="2" charset="-122"/>
              </a:rPr>
              <a:t>。</a:t>
            </a:r>
            <a:r>
              <a:rPr lang="en-US" altLang="zh-CN" sz="2800" smtClean="0">
                <a:latin typeface="Times New Roman" panose="02020603050405020304" pitchFamily="18" charset="0"/>
                <a:ea typeface="宋体" panose="02010600030101010101" pitchFamily="2" charset="-122"/>
              </a:rPr>
              <a:t> </a:t>
            </a:r>
            <a:endParaRPr lang="zh-CN" altLang="zh-CN" sz="1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A.</a:t>
            </a:r>
            <a:r>
              <a:rPr lang="zh-CN" altLang="zh-CN" sz="2800" smtClean="0">
                <a:latin typeface="Times New Roman" panose="02020603050405020304" pitchFamily="18" charset="0"/>
                <a:ea typeface="宋体" panose="02010600030101010101" pitchFamily="2" charset="-122"/>
              </a:rPr>
              <a:t>一直稳定在某一数值</a:t>
            </a:r>
            <a:endParaRPr lang="zh-CN" altLang="zh-CN" sz="1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B.</a:t>
            </a:r>
            <a:r>
              <a:rPr lang="zh-CN" altLang="zh-CN" sz="2800" smtClean="0">
                <a:latin typeface="Times New Roman" panose="02020603050405020304" pitchFamily="18" charset="0"/>
                <a:ea typeface="宋体" panose="02010600030101010101" pitchFamily="2" charset="-122"/>
              </a:rPr>
              <a:t>先增大，后逐渐减小为零</a:t>
            </a:r>
            <a:endParaRPr lang="zh-CN" altLang="zh-CN" sz="11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C.</a:t>
            </a:r>
            <a:r>
              <a:rPr lang="zh-CN" altLang="zh-CN" sz="2800" smtClean="0">
                <a:latin typeface="Times New Roman" panose="02020603050405020304" pitchFamily="18" charset="0"/>
                <a:ea typeface="宋体" panose="02010600030101010101" pitchFamily="2" charset="-122"/>
              </a:rPr>
              <a:t>先增大，后稳定在某一非零数值</a:t>
            </a:r>
            <a:endParaRPr lang="zh-CN" altLang="zh-CN" sz="1100">
              <a:effectLst/>
              <a:latin typeface="Times New Roman" panose="02020603050405020304" pitchFamily="18" charset="0"/>
              <a:ea typeface="宋体" panose="02010600030101010101" pitchFamily="2" charset="-122"/>
            </a:endParaRPr>
          </a:p>
        </p:txBody>
      </p:sp>
      <p:pic>
        <p:nvPicPr>
          <p:cNvPr id="20" name="image7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4100"/>
          <a:stretch/>
        </p:blipFill>
        <p:spPr bwMode="auto">
          <a:xfrm>
            <a:off x="8596436" y="3211790"/>
            <a:ext cx="2842439" cy="2381588"/>
          </a:xfrm>
          <a:prstGeom prst="rect">
            <a:avLst/>
          </a:prstGeom>
          <a:noFill/>
          <a:ln>
            <a:noFill/>
          </a:ln>
        </p:spPr>
      </p:pic>
      <p:sp>
        <p:nvSpPr>
          <p:cNvPr id="5" name="矩形 4"/>
          <p:cNvSpPr/>
          <p:nvPr/>
        </p:nvSpPr>
        <p:spPr>
          <a:xfrm>
            <a:off x="3963541" y="3211790"/>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a:solidFill>
                <a:prstClr val="black"/>
              </a:solidFill>
            </a:endParaRPr>
          </a:p>
        </p:txBody>
      </p:sp>
    </p:spTree>
    <p:extLst>
      <p:ext uri="{BB962C8B-B14F-4D97-AF65-F5344CB8AC3E}">
        <p14:creationId xmlns:p14="http://schemas.microsoft.com/office/powerpoint/2010/main" val="36075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0" name="组合 9"/>
          <p:cNvGrpSpPr/>
          <p:nvPr/>
        </p:nvGrpSpPr>
        <p:grpSpPr>
          <a:xfrm>
            <a:off x="0" y="693490"/>
            <a:ext cx="11783838" cy="2367385"/>
            <a:chOff x="0" y="268558"/>
            <a:chExt cx="11783838" cy="2367385"/>
          </a:xfrm>
        </p:grpSpPr>
        <p:sp>
          <p:nvSpPr>
            <p:cNvPr id="12" name="矩形 11"/>
            <p:cNvSpPr/>
            <p:nvPr/>
          </p:nvSpPr>
          <p:spPr>
            <a:xfrm>
              <a:off x="389206" y="686435"/>
              <a:ext cx="11394632" cy="1949508"/>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电容器充电过程中，当电路刚接通后，电流表示数从</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增大到某一最大值，后随着电容器的不断充电，电路中的充电电流在减小，当充电结束电路稳定后，此时电路相当于开路，电流为</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5996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41338"/>
            <a:ext cx="7794232" cy="4616648"/>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先后断开开关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，将电流表更换成电流传感器，再将</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接</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，此时通过定值电阻</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的电流方向</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选填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，通过传感器将电流信息传入计算机，画出电流随时间变化的</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图像，如图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t</a:t>
            </a:r>
            <a:r>
              <a:rPr lang="en-US" altLang="zh-CN" sz="2800">
                <a:latin typeface="Times New Roman" panose="02020603050405020304" pitchFamily="18" charset="0"/>
                <a:ea typeface="宋体" panose="02010600030101010101" pitchFamily="2" charset="-122"/>
              </a:rPr>
              <a:t>=2 s</a:t>
            </a:r>
            <a:r>
              <a:rPr lang="zh-CN" altLang="zh-CN" sz="2800">
                <a:latin typeface="Times New Roman" panose="02020603050405020304" pitchFamily="18" charset="0"/>
                <a:ea typeface="宋体" panose="02010600030101010101" pitchFamily="2" charset="-122"/>
              </a:rPr>
              <a:t>时</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=1.10 mA</a:t>
            </a:r>
            <a:r>
              <a:rPr lang="zh-CN" altLang="zh-CN" sz="2800">
                <a:latin typeface="Times New Roman" panose="02020603050405020304" pitchFamily="18" charset="0"/>
                <a:ea typeface="宋体" panose="02010600030101010101" pitchFamily="2" charset="-122"/>
              </a:rPr>
              <a:t>，图中</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N</a:t>
            </a:r>
            <a:r>
              <a:rPr lang="zh-CN" altLang="zh-CN" sz="2800">
                <a:latin typeface="Times New Roman" panose="02020603050405020304" pitchFamily="18" charset="0"/>
                <a:ea typeface="宋体" panose="02010600030101010101" pitchFamily="2" charset="-122"/>
              </a:rPr>
              <a:t>区域面积比为</a:t>
            </a:r>
            <a:r>
              <a:rPr lang="en-US" altLang="zh-CN" sz="2800">
                <a:latin typeface="Times New Roman" panose="02020603050405020304" pitchFamily="18" charset="0"/>
                <a:ea typeface="宋体" panose="02010600030101010101" pitchFamily="2" charset="-122"/>
              </a:rPr>
              <a:t>8</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7</a:t>
            </a:r>
            <a:r>
              <a:rPr lang="zh-CN" altLang="zh-CN" sz="2800">
                <a:latin typeface="Times New Roman" panose="02020603050405020304" pitchFamily="18" charset="0"/>
                <a:ea typeface="宋体" panose="02010600030101010101" pitchFamily="2" charset="-122"/>
              </a:rPr>
              <a:t>，可求出</a:t>
            </a:r>
            <a:r>
              <a:rPr lang="en-US" altLang="zh-CN" sz="2800" i="1">
                <a:latin typeface="Times New Roman" panose="02020603050405020304" pitchFamily="18" charset="0"/>
                <a:ea typeface="宋体" panose="02010600030101010101" pitchFamily="2" charset="-122"/>
              </a:rPr>
              <a:t>R</a:t>
            </a:r>
            <a:r>
              <a:rPr lang="en-US" altLang="zh-CN" sz="2800" smtClean="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kΩ(</a:t>
            </a:r>
            <a:r>
              <a:rPr lang="zh-CN" altLang="zh-CN" sz="2800">
                <a:latin typeface="Times New Roman" panose="02020603050405020304" pitchFamily="18" charset="0"/>
                <a:ea typeface="宋体" panose="02010600030101010101" pitchFamily="2" charset="-122"/>
              </a:rPr>
              <a:t>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20" name="image77.jpeg"/>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4737"/>
          <a:stretch/>
        </p:blipFill>
        <p:spPr bwMode="auto">
          <a:xfrm>
            <a:off x="8424064" y="1376377"/>
            <a:ext cx="3422257" cy="2381588"/>
          </a:xfrm>
          <a:prstGeom prst="rect">
            <a:avLst/>
          </a:prstGeom>
          <a:noFill/>
          <a:ln>
            <a:noFill/>
          </a:ln>
        </p:spPr>
      </p:pic>
      <p:sp>
        <p:nvSpPr>
          <p:cNvPr id="5" name="矩形 4"/>
          <p:cNvSpPr/>
          <p:nvPr/>
        </p:nvSpPr>
        <p:spPr>
          <a:xfrm>
            <a:off x="1035596" y="1913796"/>
            <a:ext cx="902811"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a</a:t>
            </a:r>
            <a:r>
              <a:rPr lang="en-US" altLang="zh-CN" sz="2800">
                <a:solidFill>
                  <a:srgbClr val="C00000"/>
                </a:solidFill>
                <a:latin typeface="宋体" panose="02010600030101010101" pitchFamily="2" charset="-122"/>
                <a:cs typeface="Times New Roman" panose="02020603050405020304" pitchFamily="18" charset="0"/>
              </a:rPr>
              <a:t>→</a:t>
            </a:r>
            <a:r>
              <a:rPr lang="en-US" altLang="zh-CN" sz="2800" i="1">
                <a:solidFill>
                  <a:srgbClr val="C00000"/>
                </a:solidFill>
                <a:latin typeface="Times New Roman" panose="02020603050405020304" pitchFamily="18" charset="0"/>
                <a:ea typeface="宋体" panose="02010600030101010101" pitchFamily="2" charset="-122"/>
              </a:rPr>
              <a:t>b</a:t>
            </a:r>
            <a:endParaRPr lang="zh-CN" altLang="en-US">
              <a:solidFill>
                <a:prstClr val="black"/>
              </a:solidFill>
            </a:endParaRPr>
          </a:p>
        </p:txBody>
      </p:sp>
      <p:sp>
        <p:nvSpPr>
          <p:cNvPr id="7" name="矩形 6"/>
          <p:cNvSpPr/>
          <p:nvPr/>
        </p:nvSpPr>
        <p:spPr>
          <a:xfrm>
            <a:off x="5572100" y="3853706"/>
            <a:ext cx="63350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5.2</a:t>
            </a:r>
            <a:endParaRPr lang="zh-CN" altLang="en-US">
              <a:solidFill>
                <a:prstClr val="black"/>
              </a:solidFill>
            </a:endParaRPr>
          </a:p>
        </p:txBody>
      </p:sp>
    </p:spTree>
    <p:extLst>
      <p:ext uri="{BB962C8B-B14F-4D97-AF65-F5344CB8AC3E}">
        <p14:creationId xmlns:p14="http://schemas.microsoft.com/office/powerpoint/2010/main" val="40916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3107924989"/>
                  </p:ext>
                </p:extLst>
              </p:nvPr>
            </p:nvGraphicFramePr>
            <p:xfrm>
              <a:off x="512490" y="803550"/>
              <a:ext cx="11343357" cy="3850380"/>
            </p:xfrm>
            <a:graphic>
              <a:graphicData uri="http://schemas.openxmlformats.org/drawingml/2006/table">
                <a:tbl>
                  <a:tblPr firstRow="1" firstCol="1" bandRow="1"/>
                  <a:tblGrid>
                    <a:gridCol w="2702396"/>
                    <a:gridCol w="3456384"/>
                    <a:gridCol w="5184577"/>
                  </a:tblGrid>
                  <a:tr h="2555589">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金属丝电阻率的测量</a:t>
                          </a:r>
                        </a:p>
                      </a:txBody>
                      <a:tcPr marL="3013" marR="3013"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smtClean="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视情况滑动变阻器</a:t>
                          </a: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也可用限流式接法</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测电阻</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𝑈</m:t>
                                  </m:r>
                                </m:num>
                                <m:den>
                                  <m:r>
                                    <a:rPr lang="en-US" sz="2800" i="1">
                                      <a:effectLst/>
                                      <a:latin typeface="Cambria Math" panose="02040503050406030204" pitchFamily="18" charset="0"/>
                                      <a:ea typeface="宋体" panose="02010600030101010101" pitchFamily="2" charset="-122"/>
                                    </a:rPr>
                                    <m:t>𝐼</m:t>
                                  </m:r>
                                </m:den>
                              </m:f>
                            </m:oMath>
                          </a14:m>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测电阻率</a:t>
                          </a:r>
                          <a:r>
                            <a:rPr lang="en-US" sz="2800" i="1">
                              <a:effectLst/>
                              <a:latin typeface="Times New Roman" panose="02020603050405020304" pitchFamily="18" charset="0"/>
                              <a:ea typeface="宋体" panose="02010600030101010101" pitchFamily="2" charset="-122"/>
                            </a:rPr>
                            <a:t>ρ</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ρ</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𝐿</m:t>
                                  </m:r>
                                </m:num>
                                <m:den>
                                  <m:r>
                                    <a:rPr lang="en-US" sz="2800" i="1">
                                      <a:effectLst/>
                                      <a:latin typeface="Cambria Math" panose="02040503050406030204" pitchFamily="18" charset="0"/>
                                      <a:ea typeface="宋体" panose="02010600030101010101" pitchFamily="2" charset="-122"/>
                                    </a:rPr>
                                    <m:t>𝑆</m:t>
                                  </m:r>
                                </m:den>
                              </m:f>
                            </m:oMath>
                          </a14:m>
                          <a:r>
                            <a:rPr lang="zh-CN" sz="2800">
                              <a:effectLst/>
                              <a:latin typeface="Times New Roman" panose="02020603050405020304" pitchFamily="18" charset="0"/>
                              <a:ea typeface="宋体" panose="02010600030101010101" pitchFamily="2" charset="-122"/>
                            </a:rPr>
                            <a:t>，而</a:t>
                          </a:r>
                          <a:r>
                            <a:rPr lang="en-US" sz="2800" i="1">
                              <a:effectLst/>
                              <a:latin typeface="Times New Roman" panose="02020603050405020304" pitchFamily="18" charset="0"/>
                              <a:ea typeface="宋体" panose="02010600030101010101" pitchFamily="2" charset="-122"/>
                            </a:rPr>
                            <a:t>S</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m:rPr>
                                      <m:sty m:val="p"/>
                                    </m:rPr>
                                    <a:rPr lang="en-US" sz="2800">
                                      <a:effectLst/>
                                      <a:latin typeface="Cambria Math" panose="02040503050406030204" pitchFamily="18" charset="0"/>
                                      <a:ea typeface="宋体" panose="02010600030101010101" pitchFamily="2" charset="-122"/>
                                    </a:rPr>
                                    <m:t>π</m:t>
                                  </m:r>
                                  <m:sSup>
                                    <m:sSupPr>
                                      <m:ctrlPr>
                                        <a:rPr lang="zh-CN" sz="2800" i="1">
                                          <a:effectLst/>
                                          <a:latin typeface="Cambria Math" panose="02040503050406030204" pitchFamily="18" charset="0"/>
                                          <a:ea typeface="Cambria Math" panose="02040503050406030204" pitchFamily="18" charset="0"/>
                                        </a:rPr>
                                      </m:ctrlPr>
                                    </m:sSupPr>
                                    <m:e>
                                      <m:r>
                                        <a:rPr lang="en-US" sz="2800" i="1">
                                          <a:effectLst/>
                                          <a:latin typeface="Cambria Math" panose="02040503050406030204" pitchFamily="18" charset="0"/>
                                          <a:ea typeface="宋体" panose="02010600030101010101" pitchFamily="2" charset="-122"/>
                                        </a:rPr>
                                        <m:t>𝐷</m:t>
                                      </m:r>
                                    </m:e>
                                    <m:sup>
                                      <m:r>
                                        <a:rPr lang="en-US" sz="2800">
                                          <a:effectLst/>
                                          <a:latin typeface="Cambria Math" panose="02040503050406030204" pitchFamily="18" charset="0"/>
                                          <a:ea typeface="宋体" panose="02010600030101010101" pitchFamily="2" charset="-122"/>
                                        </a:rPr>
                                        <m:t>2</m:t>
                                      </m:r>
                                    </m:sup>
                                  </m:sSup>
                                </m:num>
                                <m:den>
                                  <m:r>
                                    <a:rPr lang="en-US" sz="2800">
                                      <a:effectLst/>
                                      <a:latin typeface="Cambria Math" panose="02040503050406030204" pitchFamily="18" charset="0"/>
                                      <a:ea typeface="宋体" panose="02010600030101010101" pitchFamily="2" charset="-122"/>
                                    </a:rPr>
                                    <m:t>4</m:t>
                                  </m:r>
                                </m:den>
                              </m:f>
                            </m:oMath>
                          </a14:m>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R</a:t>
                          </a:r>
                          <a:r>
                            <a:rPr lang="en-US" sz="2800" i="1" baseline="-25000">
                              <a:effectLst/>
                              <a:latin typeface="Times New Roman" panose="02020603050405020304" pitchFamily="18" charset="0"/>
                              <a:ea typeface="宋体" panose="02010600030101010101" pitchFamily="2" charset="-122"/>
                            </a:rPr>
                            <a:t>x</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𝑈</m:t>
                                  </m:r>
                                </m:num>
                                <m:den>
                                  <m:r>
                                    <a:rPr lang="en-US" sz="2800" i="1">
                                      <a:effectLst/>
                                      <a:latin typeface="Cambria Math" panose="02040503050406030204" pitchFamily="18" charset="0"/>
                                      <a:ea typeface="宋体" panose="02010600030101010101" pitchFamily="2" charset="-122"/>
                                    </a:rPr>
                                    <m:t>𝐼</m:t>
                                  </m:r>
                                </m:den>
                              </m:f>
                            </m:oMath>
                          </a14:m>
                          <a:r>
                            <a:rPr lang="zh-CN" sz="2800">
                              <a:effectLst/>
                              <a:latin typeface="Times New Roman" panose="02020603050405020304" pitchFamily="18" charset="0"/>
                              <a:ea typeface="宋体" panose="02010600030101010101" pitchFamily="2" charset="-122"/>
                            </a:rPr>
                            <a:t>，联立得</a:t>
                          </a:r>
                          <a:r>
                            <a:rPr lang="en-US" sz="2800" i="1">
                              <a:effectLst/>
                              <a:latin typeface="Times New Roman" panose="02020603050405020304" pitchFamily="18" charset="0"/>
                              <a:ea typeface="宋体" panose="02010600030101010101" pitchFamily="2" charset="-122"/>
                            </a:rPr>
                            <a:t>ρ</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m:rPr>
                                      <m:sty m:val="p"/>
                                    </m:rPr>
                                    <a:rPr lang="en-US" sz="2800">
                                      <a:effectLst/>
                                      <a:latin typeface="Cambria Math" panose="02040503050406030204" pitchFamily="18" charset="0"/>
                                      <a:ea typeface="宋体" panose="02010600030101010101" pitchFamily="2" charset="-122"/>
                                    </a:rPr>
                                    <m:t>π</m:t>
                                  </m:r>
                                  <m:r>
                                    <a:rPr lang="en-US" sz="2800" i="1">
                                      <a:effectLst/>
                                      <a:latin typeface="Cambria Math" panose="02040503050406030204" pitchFamily="18" charset="0"/>
                                      <a:ea typeface="宋体" panose="02010600030101010101" pitchFamily="2" charset="-122"/>
                                    </a:rPr>
                                    <m:t>𝑈</m:t>
                                  </m:r>
                                  <m:sSup>
                                    <m:sSupPr>
                                      <m:ctrlPr>
                                        <a:rPr lang="zh-CN" sz="2800" i="1">
                                          <a:effectLst/>
                                          <a:latin typeface="Cambria Math" panose="02040503050406030204" pitchFamily="18" charset="0"/>
                                          <a:ea typeface="Cambria Math" panose="02040503050406030204" pitchFamily="18" charset="0"/>
                                        </a:rPr>
                                      </m:ctrlPr>
                                    </m:sSupPr>
                                    <m:e>
                                      <m:r>
                                        <a:rPr lang="en-US" sz="2800" i="1">
                                          <a:effectLst/>
                                          <a:latin typeface="Cambria Math" panose="02040503050406030204" pitchFamily="18" charset="0"/>
                                          <a:ea typeface="宋体" panose="02010600030101010101" pitchFamily="2" charset="-122"/>
                                        </a:rPr>
                                        <m:t>𝐷</m:t>
                                      </m:r>
                                    </m:e>
                                    <m:sup>
                                      <m:r>
                                        <a:rPr lang="en-US" sz="2800">
                                          <a:effectLst/>
                                          <a:latin typeface="Cambria Math" panose="02040503050406030204" pitchFamily="18" charset="0"/>
                                          <a:ea typeface="宋体" panose="02010600030101010101" pitchFamily="2" charset="-122"/>
                                        </a:rPr>
                                        <m:t>2</m:t>
                                      </m:r>
                                    </m:sup>
                                  </m:sSup>
                                </m:num>
                                <m:den>
                                  <m:r>
                                    <a:rPr lang="en-US" sz="2800">
                                      <a:effectLst/>
                                      <a:latin typeface="Cambria Math" panose="02040503050406030204" pitchFamily="18" charset="0"/>
                                      <a:ea typeface="宋体" panose="02010600030101010101" pitchFamily="2" charset="-122"/>
                                    </a:rPr>
                                    <m:t>4</m:t>
                                  </m:r>
                                  <m:r>
                                    <a:rPr lang="en-US" sz="2800" i="1">
                                      <a:effectLst/>
                                      <a:latin typeface="Cambria Math" panose="02040503050406030204" pitchFamily="18" charset="0"/>
                                      <a:ea typeface="宋体" panose="02010600030101010101" pitchFamily="2" charset="-122"/>
                                    </a:rPr>
                                    <m:t>𝐼𝐿</m:t>
                                  </m:r>
                                </m:den>
                              </m:f>
                            </m:oMath>
                          </a14:m>
                          <a:endParaRPr lang="zh-CN" sz="2800">
                            <a:effectLst/>
                            <a:latin typeface="Times New Roman" panose="02020603050405020304" pitchFamily="18" charset="0"/>
                            <a:ea typeface="宋体" panose="02010600030101010101" pitchFamily="2" charset="-122"/>
                          </a:endParaRPr>
                        </a:p>
                      </a:txBody>
                      <a:tcPr marL="9038" marR="9038"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3107924989"/>
                  </p:ext>
                </p:extLst>
              </p:nvPr>
            </p:nvGraphicFramePr>
            <p:xfrm>
              <a:off x="512490" y="803550"/>
              <a:ext cx="11343357" cy="3850380"/>
            </p:xfrm>
            <a:graphic>
              <a:graphicData uri="http://schemas.openxmlformats.org/drawingml/2006/table">
                <a:tbl>
                  <a:tblPr firstRow="1" firstCol="1" bandRow="1"/>
                  <a:tblGrid>
                    <a:gridCol w="2702396"/>
                    <a:gridCol w="3456384"/>
                    <a:gridCol w="5184577"/>
                  </a:tblGrid>
                  <a:tr h="3850380">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金属丝电阻率的测量</a:t>
                          </a:r>
                        </a:p>
                      </a:txBody>
                      <a:tcPr marL="3013" marR="3013"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endParaRPr lang="en-US" sz="280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340610" algn="l"/>
                              <a:tab pos="2790825" algn="l"/>
                              <a:tab pos="4231005" algn="l"/>
                            </a:tabLst>
                          </a:pPr>
                          <a:r>
                            <a:rPr lang="en-US" sz="2800" smtClean="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视情况滑动变阻器</a:t>
                          </a:r>
                        </a:p>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也可用限流式接法</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4950" marR="4950"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9038" marR="9038" marT="4950" marB="49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8801" t="-158" r="-235" b="-3476"/>
                          </a:stretch>
                        </a:blipFill>
                      </a:tcPr>
                    </a:tc>
                  </a:tr>
                </a:tbl>
              </a:graphicData>
            </a:graphic>
          </p:graphicFrame>
        </mc:Fallback>
      </mc:AlternateContent>
      <p:pic>
        <p:nvPicPr>
          <p:cNvPr id="7" name="image290.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2958" y="1163477"/>
            <a:ext cx="2239238" cy="2088232"/>
          </a:xfrm>
          <a:prstGeom prst="rect">
            <a:avLst/>
          </a:prstGeom>
          <a:noFill/>
          <a:ln>
            <a:noFill/>
          </a:ln>
        </p:spPr>
      </p:pic>
    </p:spTree>
    <p:extLst>
      <p:ext uri="{BB962C8B-B14F-4D97-AF65-F5344CB8AC3E}">
        <p14:creationId xmlns:p14="http://schemas.microsoft.com/office/powerpoint/2010/main" val="2395776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117426"/>
            <a:ext cx="11783838" cy="6678950"/>
            <a:chOff x="0" y="268558"/>
            <a:chExt cx="11783838" cy="6678950"/>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626107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根据电路图可知充电结束后电容器上极板带正电，将</a:t>
                  </a:r>
                  <a:r>
                    <a:rPr lang="en-US" altLang="zh-CN" sz="2800">
                      <a:effectLst/>
                      <a:latin typeface="Times New Roman" panose="02020603050405020304" pitchFamily="18" charset="0"/>
                      <a:ea typeface="宋体" panose="02010600030101010101" pitchFamily="2" charset="-122"/>
                    </a:rPr>
                    <a:t>S</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接</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，电容器放电，此时通过定值电阻</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的电流方向</a:t>
                  </a:r>
                  <a:r>
                    <a:rPr lang="en-US" altLang="zh-CN" sz="2800" i="1">
                      <a:effectLst/>
                      <a:latin typeface="Times New Roman" panose="02020603050405020304" pitchFamily="18" charset="0"/>
                      <a:ea typeface="宋体" panose="02010600030101010101" pitchFamily="2" charset="-122"/>
                    </a:rPr>
                    <a:t>a</a:t>
                  </a:r>
                  <a:r>
                    <a:rPr lang="en-US" altLang="zh-CN" sz="2800">
                      <a:effectLst/>
                      <a:latin typeface="宋体" panose="02010600030101010101" pitchFamily="2" charset="-122"/>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时</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=1.10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r>
                    <a:rPr lang="zh-CN" altLang="zh-CN" sz="2800">
                      <a:effectLst/>
                      <a:latin typeface="Times New Roman" panose="02020603050405020304" pitchFamily="18" charset="0"/>
                      <a:ea typeface="楷体" panose="02010609060101010101" pitchFamily="49" charset="-122"/>
                    </a:rPr>
                    <a:t>，可知此时电容器两端的电压为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IR</a:t>
                  </a:r>
                  <a:r>
                    <a:rPr lang="zh-CN" altLang="zh-CN" sz="2800">
                      <a:effectLst/>
                      <a:latin typeface="Times New Roman" panose="02020603050405020304" pitchFamily="18" charset="0"/>
                      <a:ea typeface="楷体" panose="02010609060101010101" pitchFamily="49" charset="-122"/>
                    </a:rPr>
                    <a:t>，电容器开始放电前两端电压为</a:t>
                  </a:r>
                  <a:r>
                    <a:rPr lang="en-US" altLang="zh-CN" sz="2800">
                      <a:effectLst/>
                      <a:latin typeface="Times New Roman" panose="02020603050405020304" pitchFamily="18" charset="0"/>
                      <a:ea typeface="宋体" panose="02010600030101010101" pitchFamily="2" charset="-122"/>
                    </a:rPr>
                    <a:t>12.3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，根据</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t</a:t>
                  </a:r>
                  <a:r>
                    <a:rPr lang="zh-CN" altLang="zh-CN" sz="2800">
                      <a:effectLst/>
                      <a:latin typeface="Times New Roman" panose="02020603050405020304" pitchFamily="18" charset="0"/>
                      <a:ea typeface="楷体" panose="02010609060101010101" pitchFamily="49" charset="-122"/>
                    </a:rPr>
                    <a:t>图像与横轴围成的面积表示放电量可得</a:t>
                  </a:r>
                  <a:r>
                    <a:rPr lang="en-US" altLang="zh-CN" sz="2800">
                      <a:effectLst/>
                      <a:latin typeface="Times New Roman" panose="02020603050405020304" pitchFamily="18" charset="0"/>
                      <a:ea typeface="宋体" panose="02010600030101010101" pitchFamily="2" charset="-122"/>
                    </a:rPr>
                    <a:t>0</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间的放电量为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Q</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12.3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V-1.10</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a:t>
                  </a:r>
                  <a:r>
                    <a:rPr lang="en-US" altLang="zh-CN" sz="2800">
                      <a:effectLst/>
                      <a:latin typeface="宋体" panose="02010600030101010101" pitchFamily="2" charset="-122"/>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C</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后到放电结束间放电量为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i="1">
                      <a:effectLst/>
                      <a:latin typeface="Times New Roman" panose="02020603050405020304" pitchFamily="18" charset="0"/>
                      <a:ea typeface="宋体" panose="02010600030101010101" pitchFamily="2" charset="-122"/>
                    </a:rPr>
                    <a:t>Q</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=1.10</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C</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根据题意</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𝑄</m:t>
                              </m:r>
                            </m:e>
                            <m:sub>
                              <m:r>
                                <a:rPr lang="en-US" altLang="zh-CN" sz="2800">
                                  <a:effectLst/>
                                  <a:latin typeface="Cambria Math" panose="02040503050406030204" pitchFamily="18" charset="0"/>
                                  <a:ea typeface="宋体" panose="02010600030101010101" pitchFamily="2" charset="-122"/>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𝑄</m:t>
                              </m:r>
                            </m:e>
                            <m:sub>
                              <m:r>
                                <a:rPr lang="en-US" altLang="zh-CN" sz="2800">
                                  <a:effectLst/>
                                  <a:latin typeface="Cambria Math" panose="02040503050406030204" pitchFamily="18" charset="0"/>
                                  <a:ea typeface="宋体" panose="02010600030101010101" pitchFamily="2" charset="-122"/>
                                </a:rPr>
                                <m:t>2</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8</m:t>
                          </m:r>
                        </m:num>
                        <m:den>
                          <m:r>
                            <a:rPr lang="en-US" altLang="zh-CN" sz="2800">
                              <a:effectLst/>
                              <a:latin typeface="Cambria Math" panose="02040503050406030204" pitchFamily="18" charset="0"/>
                              <a:ea typeface="宋体" panose="02010600030101010101" pitchFamily="2" charset="-122"/>
                            </a:rPr>
                            <m:t>7</m:t>
                          </m:r>
                        </m:den>
                      </m:f>
                    </m:oMath>
                  </a14:m>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≈5.2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6261073"/>
                </a:xfrm>
                <a:prstGeom prst="rect">
                  <a:avLst/>
                </a:prstGeom>
                <a:blipFill rotWithShape="0">
                  <a:blip r:embed="rId2"/>
                  <a:stretch>
                    <a:fillRect l="-1124" r="-3799"/>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215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383926"/>
            <a:ext cx="11394632" cy="2031325"/>
          </a:xfrm>
          <a:prstGeom prst="rect">
            <a:avLst/>
          </a:prstGeom>
        </p:spPr>
        <p:txBody>
          <a:bodyPr wrap="square">
            <a:spAutoFit/>
          </a:bodyPr>
          <a:lstStyle/>
          <a:p>
            <a:pPr algn="just">
              <a:lnSpc>
                <a:spcPct val="150000"/>
              </a:lnSpc>
              <a:spcAft>
                <a:spcPts val="0"/>
              </a:spcAft>
              <a:tabLst>
                <a:tab pos="2340610" algn="l"/>
                <a:tab pos="2790825" algn="l"/>
                <a:tab pos="4231005" algn="l"/>
              </a:tabLst>
            </a:pPr>
            <a:r>
              <a:rPr lang="zh-CN" altLang="zh-CN" sz="2800" kern="100">
                <a:solidFill>
                  <a:srgbClr val="0070C0"/>
                </a:solidFill>
                <a:latin typeface="Times New Roman" panose="02020603050405020304" pitchFamily="18" charset="0"/>
                <a:ea typeface="微软雅黑" panose="020B0503020204020204" pitchFamily="34" charset="-122"/>
              </a:rPr>
              <a:t>拓展</a:t>
            </a:r>
            <a:r>
              <a:rPr lang="zh-CN" altLang="zh-CN" sz="2800">
                <a:latin typeface="Times New Roman" panose="02020603050405020304" pitchFamily="18" charset="0"/>
                <a:ea typeface="宋体" panose="02010600030101010101" pitchFamily="2" charset="-122"/>
              </a:rPr>
              <a:t>　如果不改变电路其他参数，只减小定值电阻的阻值</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并重复上述实验，实线和虚线分别表示改变前后放电过程电流随时间变化的曲线，最符合实际情况的图像为</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pic>
        <p:nvPicPr>
          <p:cNvPr id="21" name="image8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614" y="2832198"/>
            <a:ext cx="4787711" cy="2160240"/>
          </a:xfrm>
          <a:prstGeom prst="rect">
            <a:avLst/>
          </a:prstGeom>
          <a:noFill/>
          <a:ln>
            <a:noFill/>
          </a:ln>
        </p:spPr>
      </p:pic>
      <p:pic>
        <p:nvPicPr>
          <p:cNvPr id="22" name="image8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2071" y="2864989"/>
            <a:ext cx="4787711" cy="2148981"/>
          </a:xfrm>
          <a:prstGeom prst="rect">
            <a:avLst/>
          </a:prstGeom>
          <a:noFill/>
          <a:ln>
            <a:noFill/>
          </a:ln>
        </p:spPr>
      </p:pic>
      <p:sp>
        <p:nvSpPr>
          <p:cNvPr id="5" name="矩形 4"/>
          <p:cNvSpPr/>
          <p:nvPr/>
        </p:nvSpPr>
        <p:spPr>
          <a:xfrm>
            <a:off x="4693146" y="1768277"/>
            <a:ext cx="44435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D</a:t>
            </a:r>
            <a:endParaRPr lang="zh-CN" altLang="en-US"/>
          </a:p>
        </p:txBody>
      </p:sp>
    </p:spTree>
    <p:extLst>
      <p:ext uri="{BB962C8B-B14F-4D97-AF65-F5344CB8AC3E}">
        <p14:creationId xmlns:p14="http://schemas.microsoft.com/office/powerpoint/2010/main" val="8106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0" name="组合 9"/>
          <p:cNvGrpSpPr/>
          <p:nvPr/>
        </p:nvGrpSpPr>
        <p:grpSpPr>
          <a:xfrm>
            <a:off x="0" y="926916"/>
            <a:ext cx="11783838" cy="2070830"/>
            <a:chOff x="0" y="268558"/>
            <a:chExt cx="11783838" cy="2070830"/>
          </a:xfrm>
        </p:grpSpPr>
        <mc:AlternateContent xmlns:mc="http://schemas.openxmlformats.org/markup-compatibility/2006" xmlns:a14="http://schemas.microsoft.com/office/drawing/2010/main">
          <mc:Choice Requires="a14">
            <p:sp>
              <p:nvSpPr>
                <p:cNvPr id="12" name="矩形 11"/>
                <p:cNvSpPr/>
                <p:nvPr/>
              </p:nvSpPr>
              <p:spPr>
                <a:xfrm>
                  <a:off x="389206" y="686435"/>
                  <a:ext cx="11394632" cy="1652953"/>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根据欧姆定律</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𝑅</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变小，初始放电电压不变，则初始放电电流变大，又因为电荷量不变，则图线与横轴所围面积不变。故选</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06" y="686435"/>
                  <a:ext cx="11394632" cy="1652953"/>
                </a:xfrm>
                <a:prstGeom prst="rect">
                  <a:avLst/>
                </a:prstGeom>
                <a:blipFill rotWithShape="0">
                  <a:blip r:embed="rId2"/>
                  <a:stretch>
                    <a:fillRect l="-1124" b="-4797"/>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89032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11412000" cy="1303177"/>
          </a:xfrm>
          <a:prstGeom prst="rect">
            <a:avLst/>
          </a:prstGeom>
        </p:spPr>
        <p:txBody>
          <a:bodyPr>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河南省部分示范性高中联考</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利用如图所示的装置探究变压器原、副线圈电压与匝数的关系。</a:t>
            </a:r>
            <a:endParaRPr lang="zh-CN" altLang="zh-CN" sz="1100">
              <a:effectLst/>
              <a:latin typeface="Times New Roman" panose="02020603050405020304" pitchFamily="18" charset="0"/>
              <a:ea typeface="宋体" panose="02010600030101010101" pitchFamily="2" charset="-122"/>
            </a:endParaRPr>
          </a:p>
        </p:txBody>
      </p:sp>
      <p:sp>
        <p:nvSpPr>
          <p:cNvPr id="9" name="剪去对角的矩形 8"/>
          <p:cNvSpPr/>
          <p:nvPr/>
        </p:nvSpPr>
        <p:spPr>
          <a:xfrm>
            <a:off x="0" y="850039"/>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8</a:t>
            </a:r>
            <a:endParaRPr lang="zh-CN" altLang="en-US" dirty="0">
              <a:solidFill>
                <a:prstClr val="white"/>
              </a:solidFill>
              <a:sym typeface="+mn-ea"/>
            </a:endParaRPr>
          </a:p>
        </p:txBody>
      </p:sp>
      <p:pic>
        <p:nvPicPr>
          <p:cNvPr id="6" name="image8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8280" y="2133650"/>
            <a:ext cx="5693852" cy="2736304"/>
          </a:xfrm>
          <a:prstGeom prst="rect">
            <a:avLst/>
          </a:prstGeom>
          <a:noFill/>
          <a:ln>
            <a:noFill/>
          </a:ln>
        </p:spPr>
      </p:pic>
    </p:spTree>
    <p:extLst>
      <p:ext uri="{BB962C8B-B14F-4D97-AF65-F5344CB8AC3E}">
        <p14:creationId xmlns:p14="http://schemas.microsoft.com/office/powerpoint/2010/main" val="40710330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33410"/>
            <a:ext cx="11412000" cy="1303177"/>
          </a:xfrm>
          <a:prstGeom prst="rect">
            <a:avLst/>
          </a:prstGeom>
        </p:spPr>
        <p:txBody>
          <a:bodyPr>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Times New Roman" panose="02020603050405020304" pitchFamily="18" charset="0"/>
              </a:rPr>
              <a:t>按实验要求连接器材并进行实验，分别测量原线圈匝数为</a:t>
            </a:r>
            <a:r>
              <a:rPr lang="en-US" altLang="zh-CN" sz="2800" i="1">
                <a:latin typeface="Times New Roman" panose="02020603050405020304" pitchFamily="18" charset="0"/>
                <a:ea typeface="宋体" panose="02010600030101010101" pitchFamily="2" charset="-122"/>
              </a:rPr>
              <a:t>n</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时的输入电压</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和副线圈匝数为</a:t>
            </a:r>
            <a:r>
              <a:rPr lang="en-US" altLang="zh-CN" sz="2800" i="1">
                <a:latin typeface="Times New Roman" panose="02020603050405020304" pitchFamily="18" charset="0"/>
                <a:ea typeface="宋体" panose="02010600030101010101" pitchFamily="2" charset="-122"/>
              </a:rPr>
              <a:t>n</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时的输出电压</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，数据如下表：</a:t>
            </a:r>
            <a:endParaRPr lang="zh-CN" altLang="zh-CN" sz="2800">
              <a:solidFill>
                <a:prstClr val="black"/>
              </a:solidFill>
              <a:latin typeface="Times New Roman" panose="02020603050405020304" pitchFamily="18" charset="0"/>
              <a:ea typeface="宋体" panose="02010600030101010101"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925827545"/>
              </p:ext>
            </p:extLst>
          </p:nvPr>
        </p:nvGraphicFramePr>
        <p:xfrm>
          <a:off x="505674" y="1829517"/>
          <a:ext cx="11295532" cy="3534967"/>
        </p:xfrm>
        <a:graphic>
          <a:graphicData uri="http://schemas.openxmlformats.org/drawingml/2006/table">
            <a:tbl>
              <a:tblPr firstRow="1" firstCol="1" bandRow="1"/>
              <a:tblGrid>
                <a:gridCol w="2823488"/>
                <a:gridCol w="2823488"/>
                <a:gridCol w="2823488"/>
                <a:gridCol w="2825068"/>
              </a:tblGrid>
              <a:tr h="836141">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原线圈匝数</a:t>
                      </a:r>
                      <a:r>
                        <a:rPr lang="en-US" sz="2800" i="1">
                          <a:effectLst/>
                          <a:latin typeface="Times New Roman" panose="02020603050405020304" pitchFamily="18" charset="0"/>
                          <a:ea typeface="宋体" panose="02010600030101010101" pitchFamily="2" charset="-122"/>
                        </a:rPr>
                        <a:t>n</a:t>
                      </a:r>
                      <a:r>
                        <a:rPr lang="en-US" sz="2800" baseline="-2500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匝</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25092" marR="25092"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副线圈匝数</a:t>
                      </a:r>
                      <a:r>
                        <a:rPr lang="en-US" sz="2800" i="1">
                          <a:effectLst/>
                          <a:latin typeface="Times New Roman" panose="02020603050405020304" pitchFamily="18" charset="0"/>
                          <a:ea typeface="宋体" panose="02010600030101010101" pitchFamily="2" charset="-122"/>
                        </a:rPr>
                        <a:t>n</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匝</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25092" marR="25092"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输入电压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(V)</a:t>
                      </a:r>
                      <a:endParaRPr lang="zh-CN" sz="2800">
                        <a:effectLst/>
                        <a:latin typeface="Times New Roman" panose="02020603050405020304" pitchFamily="18" charset="0"/>
                        <a:ea typeface="宋体" panose="02010600030101010101" pitchFamily="2" charset="-122"/>
                      </a:endParaRPr>
                    </a:p>
                  </a:txBody>
                  <a:tcPr marL="25092" marR="25092"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输出电压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(V)</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120">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4.32</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8.27</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088">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800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4.32</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33.90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088">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800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4.33</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8.26</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088">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1 600</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4.33</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16.52</a:t>
                      </a:r>
                      <a:endParaRPr lang="zh-CN" sz="2800">
                        <a:effectLst/>
                        <a:latin typeface="Times New Roman" panose="02020603050405020304" pitchFamily="18" charset="0"/>
                        <a:ea typeface="宋体" panose="02010600030101010101" pitchFamily="2" charset="-122"/>
                      </a:endParaRPr>
                    </a:p>
                  </a:txBody>
                  <a:tcPr marL="13741" marR="13741" marT="13741" marB="137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384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9206" y="405458"/>
            <a:ext cx="11412000" cy="5909310"/>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下列说法正确的是</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变压器工作时通过铁芯导电</a:t>
            </a:r>
            <a:r>
              <a:rPr lang="zh-CN" altLang="zh-CN" sz="2800" smtClean="0">
                <a:latin typeface="Times New Roman" panose="02020603050405020304" pitchFamily="18" charset="0"/>
                <a:ea typeface="宋体" panose="02010600030101010101" pitchFamily="2" charset="-122"/>
              </a:rPr>
              <a:t>把</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电能</a:t>
            </a:r>
            <a:r>
              <a:rPr lang="zh-CN" altLang="zh-CN" sz="2800">
                <a:latin typeface="Times New Roman" panose="02020603050405020304" pitchFamily="18" charset="0"/>
                <a:ea typeface="宋体" panose="02010600030101010101" pitchFamily="2" charset="-122"/>
              </a:rPr>
              <a:t>由原线圈输送到副线圈</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变压器工作时在原线圈上将</a:t>
            </a:r>
            <a:r>
              <a:rPr lang="zh-CN" altLang="zh-CN" sz="2800" smtClean="0">
                <a:latin typeface="Times New Roman" panose="02020603050405020304" pitchFamily="18" charset="0"/>
                <a:ea typeface="宋体" panose="02010600030101010101" pitchFamily="2" charset="-122"/>
              </a:rPr>
              <a:t>电</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能</a:t>
            </a:r>
            <a:r>
              <a:rPr lang="zh-CN" altLang="zh-CN" sz="2800">
                <a:latin typeface="Times New Roman" panose="02020603050405020304" pitchFamily="18" charset="0"/>
                <a:ea typeface="宋体" panose="02010600030101010101" pitchFamily="2" charset="-122"/>
              </a:rPr>
              <a:t>转化成磁场能、在副线圈</a:t>
            </a:r>
            <a:r>
              <a:rPr lang="zh-CN" altLang="zh-CN" sz="2800" smtClean="0">
                <a:latin typeface="Times New Roman" panose="02020603050405020304" pitchFamily="18" charset="0"/>
                <a:ea typeface="宋体" panose="02010600030101010101" pitchFamily="2" charset="-122"/>
              </a:rPr>
              <a:t>上</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将</a:t>
            </a:r>
            <a:r>
              <a:rPr lang="zh-CN" altLang="zh-CN" sz="2800">
                <a:latin typeface="Times New Roman" panose="02020603050405020304" pitchFamily="18" charset="0"/>
                <a:ea typeface="宋体" panose="02010600030101010101" pitchFamily="2" charset="-122"/>
              </a:rPr>
              <a:t>磁场能转化成电能，铁芯</a:t>
            </a:r>
            <a:r>
              <a:rPr lang="zh-CN" altLang="zh-CN" sz="2800" smtClean="0">
                <a:latin typeface="Times New Roman" panose="02020603050405020304" pitchFamily="18" charset="0"/>
                <a:ea typeface="宋体" panose="02010600030101010101" pitchFamily="2" charset="-122"/>
              </a:rPr>
              <a:t>起</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到</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传递</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能量的作用</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变压器原、副线圈中的磁通量总是相同</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变压器副线圈上不接负载时，原线圈两端电压为零</a:t>
            </a:r>
            <a:endParaRPr lang="zh-CN" altLang="zh-CN" sz="1100">
              <a:effectLst/>
              <a:latin typeface="Times New Roman" panose="02020603050405020304" pitchFamily="18" charset="0"/>
              <a:ea typeface="宋体" panose="02010600030101010101" pitchFamily="2" charset="-122"/>
            </a:endParaRPr>
          </a:p>
        </p:txBody>
      </p:sp>
      <p:pic>
        <p:nvPicPr>
          <p:cNvPr id="6" name="image8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9986" y="1548129"/>
            <a:ext cx="5693852" cy="2736304"/>
          </a:xfrm>
          <a:prstGeom prst="rect">
            <a:avLst/>
          </a:prstGeom>
          <a:noFill/>
          <a:ln>
            <a:noFill/>
          </a:ln>
        </p:spPr>
      </p:pic>
      <p:sp>
        <p:nvSpPr>
          <p:cNvPr id="7" name="矩形 6"/>
          <p:cNvSpPr/>
          <p:nvPr/>
        </p:nvSpPr>
        <p:spPr>
          <a:xfrm>
            <a:off x="4006974" y="485503"/>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B</a:t>
            </a:r>
            <a:endParaRPr lang="zh-CN" altLang="en-US"/>
          </a:p>
        </p:txBody>
      </p:sp>
    </p:spTree>
    <p:extLst>
      <p:ext uri="{BB962C8B-B14F-4D97-AF65-F5344CB8AC3E}">
        <p14:creationId xmlns:p14="http://schemas.microsoft.com/office/powerpoint/2010/main" val="21820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693490"/>
            <a:ext cx="11783838" cy="5034525"/>
            <a:chOff x="0" y="268558"/>
            <a:chExt cx="11783838" cy="5034525"/>
          </a:xfrm>
        </p:grpSpPr>
        <p:sp>
          <p:nvSpPr>
            <p:cNvPr id="8" name="矩形 7"/>
            <p:cNvSpPr/>
            <p:nvPr/>
          </p:nvSpPr>
          <p:spPr>
            <a:xfrm>
              <a:off x="389206" y="686435"/>
              <a:ext cx="11394632" cy="4616648"/>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变压器开始正常工作后，通过电磁感应将电能从原线圈传递到副线圈，故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变压器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工作时在原线圈上将电能转化成磁场能，在副线圈上将磁场能转化成电能，铁芯起到</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传递</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能量的作用，故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由于</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实际变压器存在漏磁，所以变压器原、副线圈中的磁通量不相同，故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 pos="2790825" algn="l"/>
                  <a:tab pos="4231005" algn="l"/>
                </a:tabLs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变压器</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副线圈上不接负载时，原线圈两端电压不为零，故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9" name="组合 8"/>
            <p:cNvGrpSpPr/>
            <p:nvPr/>
          </p:nvGrpSpPr>
          <p:grpSpPr>
            <a:xfrm>
              <a:off x="0" y="268558"/>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86190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9206" y="774955"/>
            <a:ext cx="11412000" cy="2677656"/>
          </a:xfrm>
          <a:prstGeom prst="rect">
            <a:avLst/>
          </a:prstGeom>
        </p:spPr>
        <p:txBody>
          <a:bodyPr>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为了减小涡流在铁芯中产生的热量，铁芯由相互绝缘的硅钢片平行叠成。如图丙所示，对上端放置的变压器铁芯，硅钢片应平行于</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平面</a:t>
            </a:r>
            <a:r>
              <a:rPr lang="en-US" altLang="zh-CN" sz="2800" i="1">
                <a:latin typeface="Times New Roman" panose="02020603050405020304" pitchFamily="18" charset="0"/>
                <a:ea typeface="宋体" panose="02010600030101010101" pitchFamily="2" charset="-122"/>
              </a:rPr>
              <a:t>abcd</a:t>
            </a: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B</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平面</a:t>
            </a:r>
            <a:r>
              <a:rPr lang="en-US" altLang="zh-CN" sz="2800" i="1">
                <a:latin typeface="Times New Roman" panose="02020603050405020304" pitchFamily="18" charset="0"/>
                <a:ea typeface="宋体" panose="02010600030101010101" pitchFamily="2" charset="-122"/>
              </a:rPr>
              <a:t>abfe</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平面</a:t>
            </a:r>
            <a:r>
              <a:rPr lang="en-US" altLang="zh-CN" sz="2800" i="1">
                <a:latin typeface="Times New Roman" panose="02020603050405020304" pitchFamily="18" charset="0"/>
                <a:ea typeface="宋体" panose="02010600030101010101" pitchFamily="2" charset="-122"/>
              </a:rPr>
              <a:t>abgh</a:t>
            </a: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D</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平面</a:t>
            </a:r>
            <a:r>
              <a:rPr lang="en-US" altLang="zh-CN" sz="2800" i="1" smtClean="0">
                <a:latin typeface="Times New Roman" panose="02020603050405020304" pitchFamily="18" charset="0"/>
                <a:ea typeface="宋体" panose="02010600030101010101" pitchFamily="2" charset="-122"/>
              </a:rPr>
              <a:t>aehd</a:t>
            </a:r>
            <a:endParaRPr lang="zh-CN" altLang="zh-CN" sz="1100">
              <a:latin typeface="Times New Roman" panose="02020603050405020304" pitchFamily="18" charset="0"/>
              <a:ea typeface="宋体" panose="02010600030101010101" pitchFamily="2" charset="-122"/>
            </a:endParaRPr>
          </a:p>
        </p:txBody>
      </p:sp>
      <p:pic>
        <p:nvPicPr>
          <p:cNvPr id="3" name="image84.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9262" y="2101308"/>
            <a:ext cx="4680520" cy="2264590"/>
          </a:xfrm>
          <a:prstGeom prst="rect">
            <a:avLst/>
          </a:prstGeom>
          <a:noFill/>
          <a:ln>
            <a:noFill/>
          </a:ln>
        </p:spPr>
      </p:pic>
      <p:sp>
        <p:nvSpPr>
          <p:cNvPr id="5" name="矩形 4"/>
          <p:cNvSpPr/>
          <p:nvPr/>
        </p:nvSpPr>
        <p:spPr>
          <a:xfrm>
            <a:off x="10362728" y="1485578"/>
            <a:ext cx="44435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D</a:t>
            </a:r>
            <a:endParaRPr lang="zh-CN" altLang="en-US"/>
          </a:p>
        </p:txBody>
      </p:sp>
      <p:grpSp>
        <p:nvGrpSpPr>
          <p:cNvPr id="6" name="组合 5"/>
          <p:cNvGrpSpPr/>
          <p:nvPr/>
        </p:nvGrpSpPr>
        <p:grpSpPr>
          <a:xfrm>
            <a:off x="0" y="4229020"/>
            <a:ext cx="11783838" cy="1721054"/>
            <a:chOff x="0" y="268558"/>
            <a:chExt cx="11783838" cy="1721054"/>
          </a:xfrm>
        </p:grpSpPr>
        <p:sp>
          <p:nvSpPr>
            <p:cNvPr id="7" name="矩形 6"/>
            <p:cNvSpPr/>
            <p:nvPr/>
          </p:nvSpPr>
          <p:spPr>
            <a:xfrm>
              <a:off x="389206" y="686435"/>
              <a:ext cx="11394632" cy="1303177"/>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根据变压器的原理可知，当磁感线与硅钢平面平行时，产生的涡流较小，即硅钢片应平行于平面</a:t>
              </a:r>
              <a:r>
                <a:rPr lang="en-US" altLang="zh-CN" sz="2800" i="1">
                  <a:latin typeface="Times New Roman" panose="02020603050405020304" pitchFamily="18" charset="0"/>
                  <a:ea typeface="宋体" panose="02010600030101010101" pitchFamily="2" charset="-122"/>
                </a:rPr>
                <a:t>aehd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8" name="组合 7"/>
            <p:cNvGrpSpPr/>
            <p:nvPr/>
          </p:nvGrpSpPr>
          <p:grpSpPr>
            <a:xfrm>
              <a:off x="0" y="268558"/>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8138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9206" y="532586"/>
            <a:ext cx="11610656"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在误差允许范围内，表中数据基本</a:t>
            </a:r>
            <a:r>
              <a:rPr lang="zh-CN" altLang="zh-CN" sz="2800" dirty="0" smtClean="0">
                <a:latin typeface="Times New Roman" panose="02020603050405020304" pitchFamily="18" charset="0"/>
                <a:ea typeface="宋体" panose="02010600030101010101" pitchFamily="2" charset="-122"/>
                <a:cs typeface="Times New Roman" panose="02020603050405020304" pitchFamily="18" charset="0"/>
              </a:rPr>
              <a:t>符合</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____</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_</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______________________</a:t>
            </a:r>
          </a:p>
          <a:p>
            <a:pPr>
              <a:lnSpc>
                <a:spcPct val="150000"/>
              </a:lnSpc>
              <a:spcAft>
                <a:spcPts val="0"/>
              </a:spcAft>
              <a:tabLst>
                <a:tab pos="2340610" algn="l"/>
                <a:tab pos="2790825" algn="l"/>
                <a:tab pos="4231005" algn="l"/>
              </a:tabLst>
            </a:pP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_________________________</a:t>
            </a:r>
            <a:r>
              <a:rPr lang="zh-CN" altLang="zh-CN" sz="2800" dirty="0" smtClean="0">
                <a:latin typeface="Times New Roman" panose="02020603050405020304" pitchFamily="18" charset="0"/>
                <a:ea typeface="宋体" panose="02010600030101010101" pitchFamily="2" charset="-122"/>
                <a:cs typeface="Times New Roman" panose="02020603050405020304" pitchFamily="18" charset="0"/>
              </a:rPr>
              <a:t>规律</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rPr>
              <a:t> </a:t>
            </a:r>
            <a:endParaRPr lang="zh-CN" altLang="zh-CN" sz="1100" dirty="0">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5" name="矩形 4"/>
              <p:cNvSpPr/>
              <p:nvPr/>
            </p:nvSpPr>
            <p:spPr>
              <a:xfrm>
                <a:off x="7175326" y="117426"/>
                <a:ext cx="4625880" cy="1086772"/>
              </a:xfrm>
              <a:prstGeom prst="rect">
                <a:avLst/>
              </a:prstGeom>
            </p:spPr>
            <p:txBody>
              <a:bodyPr wrap="square">
                <a:spAutoFit/>
              </a:bodyPr>
              <a:lstStyle/>
              <a:p>
                <a:pPr>
                  <a:lnSpc>
                    <a:spcPct val="150000"/>
                  </a:lnSpc>
                  <a:spcAft>
                    <a:spcPts val="0"/>
                  </a:spcAft>
                  <a:tabLst>
                    <a:tab pos="2340610" algn="l"/>
                    <a:tab pos="2790825" algn="l"/>
                    <a:tab pos="4231005" algn="l"/>
                  </a:tabLst>
                </a:pPr>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a:solidFill>
                      <a:srgbClr val="C00000"/>
                    </a:solidFill>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a:solidFill>
                      <a:srgbClr val="C00000"/>
                    </a:solidFill>
                    <a:effectLst/>
                    <a:latin typeface="Times New Roman" panose="02020603050405020304" pitchFamily="18" charset="0"/>
                    <a:ea typeface="宋体" panose="02010600030101010101" pitchFamily="2" charset="-122"/>
                  </a:rPr>
                  <a:t>(</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或变压器原、</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副线圈</a:t>
                </a:r>
                <a:endParaRPr lang="zh-CN" altLang="zh-CN" sz="1100">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7175326" y="117426"/>
                <a:ext cx="4625880" cy="1086772"/>
              </a:xfrm>
              <a:prstGeom prst="rect">
                <a:avLst/>
              </a:prstGeom>
              <a:blipFill rotWithShape="0">
                <a:blip r:embed="rId2"/>
                <a:stretch>
                  <a:fillRect/>
                </a:stretch>
              </a:blipFill>
            </p:spPr>
            <p:txBody>
              <a:bodyPr/>
              <a:lstStyle/>
              <a:p>
                <a:r>
                  <a:rPr lang="zh-CN" altLang="en-US">
                    <a:noFill/>
                  </a:rPr>
                  <a:t> </a:t>
                </a:r>
              </a:p>
            </p:txBody>
          </p:sp>
        </mc:Fallback>
      </mc:AlternateContent>
      <p:sp>
        <p:nvSpPr>
          <p:cNvPr id="6" name="矩形 5"/>
          <p:cNvSpPr/>
          <p:nvPr/>
        </p:nvSpPr>
        <p:spPr>
          <a:xfrm>
            <a:off x="622598" y="1118243"/>
            <a:ext cx="4625880" cy="65684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的电压之比等于匝数之比</a:t>
            </a:r>
            <a:r>
              <a:rPr lang="en-US" altLang="zh-CN" sz="2800">
                <a:solidFill>
                  <a:srgbClr val="C00000"/>
                </a:solidFill>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grpSp>
        <p:nvGrpSpPr>
          <p:cNvPr id="7" name="组合 6"/>
          <p:cNvGrpSpPr/>
          <p:nvPr/>
        </p:nvGrpSpPr>
        <p:grpSpPr>
          <a:xfrm>
            <a:off x="0" y="4517007"/>
            <a:ext cx="11783838" cy="2150980"/>
            <a:chOff x="0" y="268558"/>
            <a:chExt cx="11783838" cy="2150980"/>
          </a:xfrm>
        </p:grpSpPr>
        <mc:AlternateContent xmlns:mc="http://schemas.openxmlformats.org/markup-compatibility/2006" xmlns:a14="http://schemas.microsoft.com/office/drawing/2010/main">
          <mc:Choice Requires="a14">
            <p:sp>
              <p:nvSpPr>
                <p:cNvPr id="8" name="矩形 7"/>
                <p:cNvSpPr/>
                <p:nvPr/>
              </p:nvSpPr>
              <p:spPr>
                <a:xfrm>
                  <a:off x="389206" y="686435"/>
                  <a:ext cx="11394632" cy="1733103"/>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根据表中数据，在误差允许的范围内基本符合</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，即变压器原、副线圈的电压之比等于匝数之比。</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89206" y="686435"/>
                  <a:ext cx="11394632" cy="1733103"/>
                </a:xfrm>
                <a:prstGeom prst="rect">
                  <a:avLst/>
                </a:prstGeom>
                <a:blipFill rotWithShape="0">
                  <a:blip r:embed="rId3"/>
                  <a:stretch>
                    <a:fillRect l="-1124" r="-54" b="-3169"/>
                  </a:stretch>
                </a:blipFill>
              </p:spPr>
              <p:txBody>
                <a:bodyPr/>
                <a:lstStyle/>
                <a:p>
                  <a:r>
                    <a:rPr lang="zh-CN" altLang="en-US">
                      <a:noFill/>
                    </a:rPr>
                    <a:t> </a:t>
                  </a:r>
                </a:p>
              </p:txBody>
            </p:sp>
          </mc:Fallback>
        </mc:AlternateContent>
        <p:grpSp>
          <p:nvGrpSpPr>
            <p:cNvPr id="9" name="组合 8"/>
            <p:cNvGrpSpPr/>
            <p:nvPr/>
          </p:nvGrpSpPr>
          <p:grpSpPr>
            <a:xfrm>
              <a:off x="0" y="268558"/>
              <a:ext cx="1439863" cy="424932"/>
              <a:chOff x="51643" y="755060"/>
              <a:chExt cx="1439863" cy="424932"/>
            </a:xfrm>
          </p:grpSpPr>
          <p:sp>
            <p:nvSpPr>
              <p:cNvPr id="10" name="矩形 9"/>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1"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2" name="组合 65"/>
              <p:cNvGrpSpPr>
                <a:grpSpLocks/>
              </p:cNvGrpSpPr>
              <p:nvPr/>
            </p:nvGrpSpPr>
            <p:grpSpPr bwMode="auto">
              <a:xfrm>
                <a:off x="1224676" y="886173"/>
                <a:ext cx="162478" cy="162211"/>
                <a:chOff x="3104" y="165"/>
                <a:chExt cx="276" cy="275"/>
              </a:xfrm>
            </p:grpSpPr>
            <p:cxnSp>
              <p:nvCxnSpPr>
                <p:cNvPr id="13" name="直接连接符 12"/>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6" name="image84.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4946" y="2133605"/>
            <a:ext cx="4680520" cy="2264590"/>
          </a:xfrm>
          <a:prstGeom prst="rect">
            <a:avLst/>
          </a:prstGeom>
          <a:noFill/>
          <a:ln>
            <a:noFill/>
          </a:ln>
        </p:spPr>
      </p:pic>
    </p:spTree>
    <p:extLst>
      <p:ext uri="{BB962C8B-B14F-4D97-AF65-F5344CB8AC3E}">
        <p14:creationId xmlns:p14="http://schemas.microsoft.com/office/powerpoint/2010/main" val="6704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9206" y="558931"/>
            <a:ext cx="11610656" cy="1384995"/>
          </a:xfrm>
          <a:prstGeom prst="rect">
            <a:avLst/>
          </a:prstGeom>
        </p:spPr>
        <p:txBody>
          <a:bodyPr wrap="square">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进一步分析数据，发现输出电压比理论值偏小，请分析</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原因</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_______</a:t>
            </a:r>
            <a:r>
              <a:rPr lang="en-US" altLang="zh-CN" sz="2800">
                <a:latin typeface="Times New Roman" panose="02020603050405020304" pitchFamily="18" charset="0"/>
                <a:ea typeface="宋体" panose="02010600030101010101" pitchFamily="2" charset="-122"/>
                <a:cs typeface="Times New Roman" panose="02020603050405020304" pitchFamily="18" charset="0"/>
              </a:rPr>
              <a:t>_</a:t>
            </a:r>
            <a:r>
              <a:rPr lang="en-US" altLang="zh-CN" sz="2800" smtClean="0">
                <a:latin typeface="Times New Roman" panose="02020603050405020304" pitchFamily="18" charset="0"/>
                <a:ea typeface="宋体" panose="02010600030101010101" pitchFamily="2" charset="-122"/>
                <a:cs typeface="Times New Roman" panose="02020603050405020304" pitchFamily="18" charset="0"/>
              </a:rPr>
              <a:t>_</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宋体" panose="02010600030101010101" pitchFamily="2" charset="-122"/>
              </a:rPr>
              <a:t>______________</a:t>
            </a:r>
            <a:r>
              <a:rPr lang="en-US" altLang="zh-CN" sz="2800">
                <a:latin typeface="Times New Roman" panose="02020603050405020304" pitchFamily="18" charset="0"/>
                <a:ea typeface="宋体" panose="02010600030101010101" pitchFamily="2" charset="-122"/>
              </a:rPr>
              <a:t>__</a:t>
            </a:r>
            <a:r>
              <a:rPr lang="en-US" altLang="zh-CN" sz="2800" smtClean="0">
                <a:latin typeface="Times New Roman" panose="02020603050405020304" pitchFamily="18" charset="0"/>
                <a:ea typeface="宋体" panose="02010600030101010101" pitchFamily="2" charset="-122"/>
              </a:rPr>
              <a:t>____(</a:t>
            </a:r>
            <a:r>
              <a:rPr lang="zh-CN" altLang="zh-CN" sz="2800">
                <a:latin typeface="Times New Roman" panose="02020603050405020304" pitchFamily="18" charset="0"/>
                <a:ea typeface="宋体" panose="02010600030101010101" pitchFamily="2" charset="-122"/>
                <a:cs typeface="Times New Roman" panose="02020603050405020304" pitchFamily="18" charset="0"/>
              </a:rPr>
              <a:t>至少写出两条</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3" name="矩形 2"/>
          <p:cNvSpPr/>
          <p:nvPr/>
        </p:nvSpPr>
        <p:spPr>
          <a:xfrm>
            <a:off x="10199662" y="511306"/>
            <a:ext cx="1656184" cy="73866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漏磁、</a:t>
            </a:r>
            <a:r>
              <a:rPr lang="zh-CN" altLang="zh-CN" sz="280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铁</a:t>
            </a:r>
            <a:endParaRPr lang="zh-CN" altLang="zh-CN" sz="1100">
              <a:latin typeface="Times New Roman" panose="02020603050405020304" pitchFamily="18" charset="0"/>
              <a:ea typeface="宋体" panose="02010600030101010101" pitchFamily="2" charset="-122"/>
            </a:endParaRPr>
          </a:p>
        </p:txBody>
      </p:sp>
      <p:sp>
        <p:nvSpPr>
          <p:cNvPr id="5" name="矩形 4"/>
          <p:cNvSpPr/>
          <p:nvPr/>
        </p:nvSpPr>
        <p:spPr>
          <a:xfrm>
            <a:off x="478582" y="1195390"/>
            <a:ext cx="3456384" cy="738664"/>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芯发热、导线发热等</a:t>
            </a:r>
            <a:endParaRPr lang="zh-CN" altLang="zh-CN" sz="1100">
              <a:latin typeface="Times New Roman" panose="02020603050405020304" pitchFamily="18" charset="0"/>
              <a:ea typeface="宋体" panose="02010600030101010101" pitchFamily="2" charset="-122"/>
            </a:endParaRPr>
          </a:p>
        </p:txBody>
      </p:sp>
      <p:grpSp>
        <p:nvGrpSpPr>
          <p:cNvPr id="6" name="组合 5"/>
          <p:cNvGrpSpPr/>
          <p:nvPr/>
        </p:nvGrpSpPr>
        <p:grpSpPr>
          <a:xfrm>
            <a:off x="0" y="2493690"/>
            <a:ext cx="11783838" cy="1721054"/>
            <a:chOff x="0" y="268558"/>
            <a:chExt cx="11783838" cy="1721054"/>
          </a:xfrm>
        </p:grpSpPr>
        <p:sp>
          <p:nvSpPr>
            <p:cNvPr id="7" name="矩形 6"/>
            <p:cNvSpPr/>
            <p:nvPr/>
          </p:nvSpPr>
          <p:spPr>
            <a:xfrm>
              <a:off x="389206" y="686435"/>
              <a:ext cx="11394632" cy="1303177"/>
            </a:xfrm>
            <a:prstGeom prst="rect">
              <a:avLst/>
            </a:prstGeom>
          </p:spPr>
          <p:txBody>
            <a:bodyPr wrap="square">
              <a:spAutoFit/>
            </a:bodyPr>
            <a:lstStyle/>
            <a:p>
              <a:pPr>
                <a:lnSpc>
                  <a:spcPct val="150000"/>
                </a:lnSpc>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输出电压比理论值偏小，主要原因是变压器不是理想变压器，有漏磁、铁芯发热、导线发热等能量损耗，使副线圈两端电压偏低。</a:t>
              </a:r>
              <a:endParaRPr lang="zh-CN" altLang="zh-CN" sz="1100">
                <a:solidFill>
                  <a:prstClr val="black"/>
                </a:solidFill>
                <a:latin typeface="Times New Roman" panose="02020603050405020304" pitchFamily="18" charset="0"/>
                <a:ea typeface="宋体" panose="02010600030101010101" pitchFamily="2" charset="-122"/>
              </a:endParaRPr>
            </a:p>
          </p:txBody>
        </p:sp>
        <p:grpSp>
          <p:nvGrpSpPr>
            <p:cNvPr id="8" name="组合 7"/>
            <p:cNvGrpSpPr/>
            <p:nvPr/>
          </p:nvGrpSpPr>
          <p:grpSpPr>
            <a:xfrm>
              <a:off x="0" y="268558"/>
              <a:ext cx="1439863" cy="424932"/>
              <a:chOff x="51643" y="755060"/>
              <a:chExt cx="1439863" cy="424932"/>
            </a:xfrm>
          </p:grpSpPr>
          <p:sp>
            <p:nvSpPr>
              <p:cNvPr id="9" name="矩形 8"/>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10"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1" name="组合 65"/>
              <p:cNvGrpSpPr>
                <a:grpSpLocks/>
              </p:cNvGrpSpPr>
              <p:nvPr/>
            </p:nvGrpSpPr>
            <p:grpSpPr bwMode="auto">
              <a:xfrm>
                <a:off x="1224676" y="886173"/>
                <a:ext cx="162478" cy="162211"/>
                <a:chOff x="3104" y="165"/>
                <a:chExt cx="276" cy="275"/>
              </a:xfrm>
            </p:grpSpPr>
            <p:cxnSp>
              <p:nvCxnSpPr>
                <p:cNvPr id="12" name="直接连接符 11"/>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5" name="矩形 14">
            <a:hlinkClick r:id="rId2"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7466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031859307"/>
              </p:ext>
            </p:extLst>
          </p:nvPr>
        </p:nvGraphicFramePr>
        <p:xfrm>
          <a:off x="406574" y="477466"/>
          <a:ext cx="11377264" cy="5544616"/>
        </p:xfrm>
        <a:graphic>
          <a:graphicData uri="http://schemas.openxmlformats.org/drawingml/2006/table">
            <a:tbl>
              <a:tblPr firstRow="1" firstCol="1" bandRow="1"/>
              <a:tblGrid>
                <a:gridCol w="1990914"/>
                <a:gridCol w="3337678"/>
                <a:gridCol w="6048672"/>
              </a:tblGrid>
              <a:tr h="5544616">
                <a:tc>
                  <a:txBody>
                    <a:bodyPr/>
                    <a:lstStyle/>
                    <a:p>
                      <a:pPr marL="72000" algn="l">
                        <a:lnSpc>
                          <a:spcPct val="150000"/>
                        </a:lnSpc>
                        <a:spcAft>
                          <a:spcPts val="0"/>
                        </a:spcAft>
                        <a:tabLst>
                          <a:tab pos="2340610" algn="l"/>
                          <a:tab pos="2790825" algn="l"/>
                          <a:tab pos="4231005" algn="l"/>
                        </a:tabLst>
                      </a:pPr>
                      <a:r>
                        <a:rPr lang="zh-CN" sz="2800" dirty="0">
                          <a:effectLst/>
                          <a:latin typeface="Times New Roman" panose="02020603050405020304" pitchFamily="18" charset="0"/>
                          <a:ea typeface="宋体" panose="02010600030101010101" pitchFamily="2" charset="-122"/>
                        </a:rPr>
                        <a:t>测量元件的</a:t>
                      </a:r>
                      <a:r>
                        <a:rPr lang="zh-CN" sz="2800" dirty="0" smtClean="0">
                          <a:effectLst/>
                          <a:latin typeface="Times New Roman" panose="02020603050405020304" pitchFamily="18" charset="0"/>
                          <a:ea typeface="宋体" panose="02010600030101010101" pitchFamily="2" charset="-122"/>
                        </a:rPr>
                        <a:t>伏安特性</a:t>
                      </a:r>
                      <a:endParaRPr lang="zh-CN" sz="2800" dirty="0">
                        <a:effectLst/>
                        <a:latin typeface="Times New Roman" panose="02020603050405020304" pitchFamily="18" charset="0"/>
                        <a:ea typeface="宋体" panose="02010600030101010101" pitchFamily="2" charset="-122"/>
                      </a:endParaRPr>
                    </a:p>
                  </a:txBody>
                  <a:tcPr marL="4018" marR="4018" marT="6601" marB="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6601" marR="6601" marT="6601" marB="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待测元件：线性元件</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如电阻</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；非线性元件</a:t>
                      </a:r>
                      <a:r>
                        <a:rPr lang="en-US" sz="280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如二极管</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滑动变阻器采用分压式接法，使电压从</a:t>
                      </a:r>
                      <a:r>
                        <a:rPr lang="en-US" sz="2800">
                          <a:effectLst/>
                          <a:latin typeface="Times New Roman" panose="02020603050405020304" pitchFamily="18" charset="0"/>
                          <a:ea typeface="宋体" panose="02010600030101010101" pitchFamily="2" charset="-122"/>
                        </a:rPr>
                        <a:t>0</a:t>
                      </a:r>
                      <a:r>
                        <a:rPr lang="zh-CN" sz="2800">
                          <a:effectLst/>
                          <a:latin typeface="Times New Roman" panose="02020603050405020304" pitchFamily="18" charset="0"/>
                          <a:ea typeface="宋体" panose="02010600030101010101" pitchFamily="2" charset="-122"/>
                        </a:rPr>
                        <a:t>开始增大</a:t>
                      </a:r>
                    </a:p>
                    <a:p>
                      <a:pPr marL="72000" algn="l">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若测量元件是二极管，在拐点</a:t>
                      </a:r>
                      <a:r>
                        <a:rPr lang="zh-CN" sz="2800" smtClean="0">
                          <a:effectLst/>
                          <a:latin typeface="Times New Roman" panose="02020603050405020304" pitchFamily="18" charset="0"/>
                          <a:ea typeface="宋体" panose="02010600030101010101" pitchFamily="2" charset="-122"/>
                        </a:rPr>
                        <a:t>附近</a:t>
                      </a:r>
                      <a:endParaRPr lang="en-US" altLang="zh-CN"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sz="2800" smtClean="0">
                          <a:effectLst/>
                          <a:latin typeface="Times New Roman" panose="02020603050405020304" pitchFamily="18" charset="0"/>
                          <a:ea typeface="宋体" panose="02010600030101010101" pitchFamily="2" charset="-122"/>
                        </a:rPr>
                        <a:t>(</a:t>
                      </a:r>
                      <a:r>
                        <a:rPr lang="zh-CN" sz="2800">
                          <a:effectLst/>
                          <a:latin typeface="Times New Roman" panose="02020603050405020304" pitchFamily="18" charset="0"/>
                          <a:ea typeface="宋体" panose="02010600030101010101" pitchFamily="2" charset="-122"/>
                        </a:rPr>
                        <a:t>硅二极管</a:t>
                      </a:r>
                      <a:r>
                        <a:rPr lang="en-US" sz="2800">
                          <a:effectLst/>
                          <a:latin typeface="Times New Roman" panose="02020603050405020304" pitchFamily="18" charset="0"/>
                          <a:ea typeface="宋体" panose="02010600030101010101" pitchFamily="2" charset="-122"/>
                        </a:rPr>
                        <a:t>0.5</a:t>
                      </a:r>
                      <a:r>
                        <a:rPr lang="en-US" sz="2800" i="1">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0.7 V)</a:t>
                      </a:r>
                      <a:r>
                        <a:rPr lang="zh-CN" sz="2800">
                          <a:effectLst/>
                          <a:latin typeface="Times New Roman" panose="02020603050405020304" pitchFamily="18" charset="0"/>
                          <a:ea typeface="宋体" panose="02010600030101010101" pitchFamily="2" charset="-122"/>
                        </a:rPr>
                        <a:t>电流明显增大，在此区域要密集测量，电压区间取小些</a:t>
                      </a:r>
                    </a:p>
                  </a:txBody>
                  <a:tcPr marL="12055" marR="12055" marT="6601" marB="6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image29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515" y="2033066"/>
            <a:ext cx="2872627" cy="2592288"/>
          </a:xfrm>
          <a:prstGeom prst="rect">
            <a:avLst/>
          </a:prstGeom>
          <a:noFill/>
          <a:ln>
            <a:noFill/>
          </a:ln>
        </p:spPr>
      </p:pic>
    </p:spTree>
    <p:extLst>
      <p:ext uri="{BB962C8B-B14F-4D97-AF65-F5344CB8AC3E}">
        <p14:creationId xmlns:p14="http://schemas.microsoft.com/office/powerpoint/2010/main" val="35927269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7E0E636-37AB-041F-C02F-294C2FAD9BBA}"/>
              </a:ext>
            </a:extLst>
          </p:cNvPr>
          <p:cNvSpPr/>
          <p:nvPr/>
        </p:nvSpPr>
        <p:spPr>
          <a:xfrm>
            <a:off x="-240673" y="2187812"/>
            <a:ext cx="8064071"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smtClean="0">
                <a:latin typeface="Times New Roman" panose="02020603050405020304" pitchFamily="18" charset="0"/>
                <a:ea typeface="微软雅黑" panose="020B0503020204020204" charset="-122"/>
                <a:cs typeface="微软雅黑" panose="020B0503020204020204" charset="-122"/>
              </a:rPr>
              <a:t>专题强化练</a:t>
            </a:r>
            <a:r>
              <a:rPr lang="zh-CN" altLang="en-US" sz="5399" b="1" dirty="0" smtClean="0">
                <a:latin typeface="Times New Roman" panose="02020603050405020304" pitchFamily="18" charset="0"/>
                <a:ea typeface="微软雅黑" panose="020B0503020204020204" charset="-122"/>
                <a:cs typeface="微软雅黑" panose="020B0503020204020204" charset="-122"/>
              </a:rPr>
              <a:t>　</a:t>
            </a:r>
            <a:r>
              <a:rPr lang="en-US" altLang="zh-CN" sz="5399" b="1" dirty="0" smtClean="0">
                <a:latin typeface="Times New Roman" panose="02020603050405020304" pitchFamily="18" charset="0"/>
                <a:ea typeface="微软雅黑" panose="020B0503020204020204" charset="-122"/>
                <a:cs typeface="微软雅黑" panose="020B0503020204020204" charset="-122"/>
              </a:rPr>
              <a:t>[</a:t>
            </a:r>
            <a:r>
              <a:rPr lang="zh-CN" altLang="en-US" sz="5399" b="1" dirty="0" smtClean="0">
                <a:latin typeface="Times New Roman" panose="02020603050405020304" pitchFamily="18" charset="0"/>
                <a:ea typeface="微软雅黑" panose="020B0503020204020204" charset="-122"/>
                <a:cs typeface="微软雅黑" panose="020B0503020204020204" charset="-122"/>
              </a:rPr>
              <a:t>训练</a:t>
            </a:r>
            <a:r>
              <a:rPr lang="en-US" altLang="zh-CN" sz="5399" b="1" dirty="0" smtClean="0">
                <a:latin typeface="Times New Roman" panose="02020603050405020304" pitchFamily="18" charset="0"/>
                <a:ea typeface="微软雅黑" panose="020B0503020204020204" charset="-122"/>
                <a:cs typeface="微软雅黑" panose="020B0503020204020204" charset="-122"/>
              </a:rPr>
              <a:t>1]</a:t>
            </a:r>
            <a:endParaRPr lang="zh-CN" altLang="zh-CN" sz="5399" b="1" dirty="0">
              <a:latin typeface="Times New Roman" panose="02020603050405020304" pitchFamily="18" charset="0"/>
              <a:ea typeface="微软雅黑" panose="020B0503020204020204" charset="-122"/>
              <a:cs typeface="微软雅黑" panose="020B0503020204020204"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1289"/>
          <a:stretch/>
        </p:blipFill>
        <p:spPr>
          <a:xfrm>
            <a:off x="8039422" y="2187811"/>
            <a:ext cx="4150991" cy="1299600"/>
          </a:xfrm>
          <a:prstGeom prst="rect">
            <a:avLst/>
          </a:prstGeom>
        </p:spPr>
      </p:pic>
    </p:spTree>
    <p:extLst>
      <p:ext uri="{BB962C8B-B14F-4D97-AF65-F5344CB8AC3E}">
        <p14:creationId xmlns:p14="http://schemas.microsoft.com/office/powerpoint/2010/main" val="39022612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对一对</a:t>
            </a:r>
          </a:p>
        </p:txBody>
      </p:sp>
      <p:sp>
        <p:nvSpPr>
          <p:cNvPr id="21" name="圆角矩形 2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rPr>
              <a:t>答案</a:t>
            </a:r>
          </a:p>
        </p:txBody>
      </p:sp>
      <mc:AlternateContent xmlns:mc="http://schemas.openxmlformats.org/markup-compatibility/2006" xmlns:a14="http://schemas.microsoft.com/office/drawing/2010/main">
        <mc:Choice Requires="a14">
          <p:graphicFrame>
            <p:nvGraphicFramePr>
              <p:cNvPr id="16" name="表格 15"/>
              <p:cNvGraphicFramePr>
                <a:graphicFrameLocks noGrp="1"/>
              </p:cNvGraphicFramePr>
              <p:nvPr>
                <p:extLst>
                  <p:ext uri="{D42A27DB-BD31-4B8C-83A1-F6EECF244321}">
                    <p14:modId xmlns:p14="http://schemas.microsoft.com/office/powerpoint/2010/main" val="919332701"/>
                  </p:ext>
                </p:extLst>
              </p:nvPr>
            </p:nvGraphicFramePr>
            <p:xfrm>
              <a:off x="559169" y="981522"/>
              <a:ext cx="11009439" cy="4949280"/>
            </p:xfrm>
            <a:graphic>
              <a:graphicData uri="http://schemas.openxmlformats.org/drawingml/2006/table">
                <a:tbl>
                  <a:tblPr firstRow="1" bandRow="1">
                    <a:tableStyleId>{5C22544A-7EE6-4342-B048-85BDC9FD1C3A}</a:tableStyleId>
                  </a:tblPr>
                  <a:tblGrid>
                    <a:gridCol w="1071541">
                      <a:extLst>
                        <a:ext uri="{9D8B030D-6E8A-4147-A177-3AD203B41FA5}">
                          <a16:colId xmlns="" xmlns:a16="http://schemas.microsoft.com/office/drawing/2014/main" val="20000"/>
                        </a:ext>
                      </a:extLst>
                    </a:gridCol>
                    <a:gridCol w="2952328">
                      <a:extLst>
                        <a:ext uri="{9D8B030D-6E8A-4147-A177-3AD203B41FA5}">
                          <a16:colId xmlns="" xmlns:a16="http://schemas.microsoft.com/office/drawing/2014/main" val="20001"/>
                        </a:ext>
                      </a:extLst>
                    </a:gridCol>
                    <a:gridCol w="3312368">
                      <a:extLst>
                        <a:ext uri="{9D8B030D-6E8A-4147-A177-3AD203B41FA5}">
                          <a16:colId xmlns="" xmlns:a16="http://schemas.microsoft.com/office/drawing/2014/main" val="20005"/>
                        </a:ext>
                      </a:extLst>
                    </a:gridCol>
                    <a:gridCol w="3673202"/>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(1)2.450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(3)1.91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大于</a:t>
                          </a:r>
                          <a:endParaRPr lang="zh-CN" altLang="en-US" sz="2800">
                            <a:solidFill>
                              <a:srgbClr val="C00000"/>
                            </a:solidFill>
                          </a:endParaRPr>
                        </a:p>
                      </a:txBody>
                      <a:tcPr anchor="ctr">
                        <a:solidFill>
                          <a:schemeClr val="tx2">
                            <a:lumMod val="20000"/>
                            <a:lumOff val="80000"/>
                          </a:schemeClr>
                        </a:solidFill>
                      </a:tcPr>
                    </a:tc>
                    <a:tc gridSpan="2">
                      <a:txBody>
                        <a:bodyPr/>
                        <a:lstStyle/>
                        <a:p>
                          <a:pPr>
                            <a:lnSpc>
                              <a:spcPct val="12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(1)3.85</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乙　</a:t>
                          </a:r>
                          <a:r>
                            <a:rPr lang="en-US" altLang="zh-CN" sz="2800" i="1" smtClean="0">
                              <a:solidFill>
                                <a:srgbClr val="C00000"/>
                              </a:solidFill>
                              <a:effectLst/>
                              <a:latin typeface="Times New Roman" panose="02020603050405020304" pitchFamily="18" charset="0"/>
                              <a:ea typeface="宋体" panose="02010600030101010101" pitchFamily="2" charset="-122"/>
                            </a:rPr>
                            <a:t>R</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(3)62.0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51</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lnSpc>
                              <a:spcPct val="150000"/>
                            </a:lnSpc>
                          </a:pP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R</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0</a:t>
                          </a:r>
                          <a:r>
                            <a:rPr lang="en-US" altLang="zh-CN" sz="2800" i="1" smtClean="0">
                              <a:solidFill>
                                <a:srgbClr val="C00000"/>
                              </a:solidFill>
                              <a:effectLst/>
                              <a:latin typeface="Times New Roman" panose="02020603050405020304" pitchFamily="18" charset="0"/>
                              <a:ea typeface="宋体" panose="02010600030101010101" pitchFamily="2" charset="-122"/>
                            </a:rPr>
                            <a:t>~</a:t>
                          </a:r>
                          <a:r>
                            <a:rPr lang="en-US" altLang="zh-CN" sz="2800" smtClean="0">
                              <a:solidFill>
                                <a:srgbClr val="C00000"/>
                              </a:solidFill>
                              <a:effectLst/>
                              <a:latin typeface="Times New Roman" panose="02020603050405020304" pitchFamily="18" charset="0"/>
                              <a:ea typeface="宋体" panose="02010600030101010101" pitchFamily="2" charset="-122"/>
                            </a:rPr>
                            <a:t>100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见解析图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(3)31</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pPr>
                            <a:lnSpc>
                              <a:spcPct val="15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(1)990.0</a:t>
                          </a:r>
                          <a:r>
                            <a:rPr lang="zh-CN" altLang="zh-CN" sz="2800" smtClean="0">
                              <a:solidFill>
                                <a:srgbClr val="C00000"/>
                              </a:solidFill>
                              <a:effectLst/>
                              <a:latin typeface="Times New Roman" panose="02020603050405020304" pitchFamily="18" charset="0"/>
                              <a:ea typeface="宋体" panose="02010600030101010101" pitchFamily="2" charset="-122"/>
                            </a:rPr>
                            <a:t>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(2)110.0</a:t>
                          </a:r>
                          <a:r>
                            <a:rPr lang="zh-CN" altLang="zh-CN" sz="2800" smtClean="0">
                              <a:solidFill>
                                <a:srgbClr val="C00000"/>
                              </a:solidFill>
                              <a:effectLst/>
                              <a:latin typeface="Times New Roman" panose="02020603050405020304" pitchFamily="18" charset="0"/>
                              <a:ea typeface="宋体" panose="02010600030101010101" pitchFamily="2" charset="-122"/>
                            </a:rPr>
                            <a:t>　</a:t>
                          </a:r>
                          <a:r>
                            <a:rPr lang="en-US" altLang="zh-CN" sz="2800" smtClean="0">
                              <a:solidFill>
                                <a:srgbClr val="C00000"/>
                              </a:solidFill>
                              <a:effectLst/>
                              <a:latin typeface="Times New Roman" panose="02020603050405020304" pitchFamily="18" charset="0"/>
                              <a:ea typeface="宋体" panose="02010600030101010101" pitchFamily="2" charset="-122"/>
                            </a:rPr>
                            <a:t>0</a:t>
                          </a:r>
                          <a:r>
                            <a:rPr lang="en-US" altLang="zh-CN" sz="2800" i="1" smtClean="0">
                              <a:solidFill>
                                <a:srgbClr val="C00000"/>
                              </a:solidFill>
                              <a:effectLst/>
                              <a:latin typeface="Times New Roman" panose="02020603050405020304" pitchFamily="18" charset="0"/>
                              <a:ea typeface="宋体" panose="02010600030101010101" pitchFamily="2" charset="-122"/>
                            </a:rPr>
                            <a:t>~</a:t>
                          </a:r>
                          <a:r>
                            <a:rPr lang="en-US" altLang="zh-CN" sz="2800" smtClean="0">
                              <a:solidFill>
                                <a:srgbClr val="C00000"/>
                              </a:solidFill>
                              <a:effectLst/>
                              <a:latin typeface="Times New Roman" panose="02020603050405020304" pitchFamily="18" charset="0"/>
                              <a:ea typeface="宋体" panose="02010600030101010101" pitchFamily="2" charset="-122"/>
                            </a:rPr>
                            <a:t>10 mA</a:t>
                          </a:r>
                          <a:endParaRPr lang="zh-CN" altLang="zh-CN" sz="1100" smtClean="0">
                            <a:solidFill>
                              <a:srgbClr val="C00000"/>
                            </a:solidFill>
                            <a:effectLst/>
                            <a:latin typeface="Times New Roman" panose="02020603050405020304" pitchFamily="18" charset="0"/>
                            <a:ea typeface="宋体" panose="02010600030101010101" pitchFamily="2" charset="-122"/>
                          </a:endParaRPr>
                        </a:p>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红　</a:t>
                          </a:r>
                          <a:r>
                            <a:rPr lang="en-US" altLang="zh-CN" sz="2800" smtClean="0">
                              <a:solidFill>
                                <a:srgbClr val="C00000"/>
                              </a:solidFill>
                              <a:effectLst/>
                              <a:latin typeface="Times New Roman" panose="02020603050405020304" pitchFamily="18" charset="0"/>
                              <a:ea typeface="宋体" panose="02010600030101010101" pitchFamily="2" charset="-122"/>
                            </a:rPr>
                            <a:t>3 000</a:t>
                          </a:r>
                          <a:endParaRPr lang="zh-CN" altLang="en-US" sz="2800" dirty="0">
                            <a:solidFill>
                              <a:srgbClr val="C00000"/>
                            </a:solidFill>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(1)C</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(2)</a:t>
                          </a:r>
                          <a:r>
                            <a:rPr lang="en-US" altLang="zh-CN" sz="2800" i="1">
                              <a:solidFill>
                                <a:srgbClr val="C00000"/>
                              </a:solidFill>
                              <a:effectLst/>
                              <a:latin typeface="Times New Roman" panose="02020603050405020304" pitchFamily="18" charset="0"/>
                              <a:ea typeface="宋体" panose="02010600030101010101" pitchFamily="2" charset="-122"/>
                            </a:rPr>
                            <a:t>b</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0</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en-US" altLang="zh-CN" sz="2800" i="1">
                              <a:solidFill>
                                <a:srgbClr val="C00000"/>
                              </a:solidFill>
                              <a:effectLst/>
                              <a:latin typeface="Times New Roman" panose="02020603050405020304" pitchFamily="18" charset="0"/>
                              <a:ea typeface="宋体" panose="02010600030101010101" pitchFamily="2" charset="-122"/>
                            </a:rPr>
                            <a:t>R</a:t>
                          </a:r>
                          <a:r>
                            <a:rPr lang="en-US" altLang="zh-CN" sz="2800" baseline="-25000">
                              <a:solidFill>
                                <a:srgbClr val="C00000"/>
                              </a:solidFill>
                              <a:effectLst/>
                              <a:latin typeface="Times New Roman" panose="02020603050405020304" pitchFamily="18" charset="0"/>
                              <a:ea typeface="宋体" panose="02010600030101010101" pitchFamily="2" charset="-122"/>
                            </a:rPr>
                            <a:t>0</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solidFill>
                                <a:srgbClr val="C00000"/>
                              </a:solidFill>
                              <a:effectLst/>
                              <a:latin typeface="Times New Roman" panose="02020603050405020304" pitchFamily="18" charset="0"/>
                              <a:ea typeface="宋体" panose="02010600030101010101" pitchFamily="2" charset="-122"/>
                            </a:rPr>
                            <a:t>(3)</a:t>
                          </a:r>
                          <a:r>
                            <a:rPr lang="zh-CN" altLang="zh-CN" sz="280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非线性　</a:t>
                          </a:r>
                          <a:r>
                            <a:rPr lang="en-US" altLang="zh-CN" sz="2800">
                              <a:solidFill>
                                <a:srgbClr val="C00000"/>
                              </a:solidFill>
                              <a:effectLst/>
                              <a:latin typeface="Times New Roman" panose="02020603050405020304" pitchFamily="18" charset="0"/>
                              <a:ea typeface="宋体" panose="02010600030101010101" pitchFamily="2" charset="-122"/>
                            </a:rPr>
                            <a:t>40</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mc:Choice>
        <mc:Fallback xmlns="">
          <p:graphicFrame>
            <p:nvGraphicFramePr>
              <p:cNvPr id="16" name="表格 15"/>
              <p:cNvGraphicFramePr>
                <a:graphicFrameLocks noGrp="1"/>
              </p:cNvGraphicFramePr>
              <p:nvPr>
                <p:extLst>
                  <p:ext uri="{D42A27DB-BD31-4B8C-83A1-F6EECF244321}">
                    <p14:modId xmlns:p14="http://schemas.microsoft.com/office/powerpoint/2010/main" val="919332701"/>
                  </p:ext>
                </p:extLst>
              </p:nvPr>
            </p:nvGraphicFramePr>
            <p:xfrm>
              <a:off x="559169" y="981522"/>
              <a:ext cx="11009439" cy="4787228"/>
            </p:xfrm>
            <a:graphic>
              <a:graphicData uri="http://schemas.openxmlformats.org/drawingml/2006/table">
                <a:tbl>
                  <a:tblPr firstRow="1" bandRow="1">
                    <a:tableStyleId>{5C22544A-7EE6-4342-B048-85BDC9FD1C3A}</a:tableStyleId>
                  </a:tblPr>
                  <a:tblGrid>
                    <a:gridCol w="1071541">
                      <a:extLst>
                        <a:ext uri="{9D8B030D-6E8A-4147-A177-3AD203B41FA5}">
                          <a16:colId xmlns:a16="http://schemas.microsoft.com/office/drawing/2014/main" xmlns="" xmlns:a14="http://schemas.microsoft.com/office/drawing/2010/main" val="20000"/>
                        </a:ext>
                      </a:extLst>
                    </a:gridCol>
                    <a:gridCol w="2952328">
                      <a:extLst>
                        <a:ext uri="{9D8B030D-6E8A-4147-A177-3AD203B41FA5}">
                          <a16:colId xmlns:a16="http://schemas.microsoft.com/office/drawing/2014/main" xmlns="" xmlns:a14="http://schemas.microsoft.com/office/drawing/2010/main" val="20001"/>
                        </a:ext>
                      </a:extLst>
                    </a:gridCol>
                    <a:gridCol w="3312368">
                      <a:extLst>
                        <a:ext uri="{9D8B030D-6E8A-4147-A177-3AD203B41FA5}">
                          <a16:colId xmlns:a16="http://schemas.microsoft.com/office/drawing/2014/main" xmlns="" xmlns:a14="http://schemas.microsoft.com/office/drawing/2010/main" val="20005"/>
                        </a:ext>
                      </a:extLst>
                    </a:gridCol>
                    <a:gridCol w="3673202"/>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gridSpan="2">
                      <a:txBody>
                        <a:bodyPr/>
                        <a:lstStyle/>
                        <a:p>
                          <a:pPr algn="ctr"/>
                          <a:r>
                            <a:rPr lang="en-US" altLang="zh-CN" sz="2800" b="0" smtClean="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0"/>
                      </a:ext>
                    </a:extLst>
                  </a:tr>
                  <a:tr h="1290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(1)2.450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(3)1.91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(4)</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大于</a:t>
                          </a:r>
                          <a:endParaRPr lang="zh-CN" altLang="en-US" sz="2800">
                            <a:solidFill>
                              <a:srgbClr val="C00000"/>
                            </a:solidFill>
                          </a:endParaRPr>
                        </a:p>
                      </a:txBody>
                      <a:tcPr anchor="ctr">
                        <a:solidFill>
                          <a:schemeClr val="tx2">
                            <a:lumMod val="20000"/>
                            <a:lumOff val="80000"/>
                          </a:schemeClr>
                        </a:solidFill>
                      </a:tcPr>
                    </a:tc>
                    <a:tc gridSpan="2">
                      <a:txBody>
                        <a:bodyPr/>
                        <a:lstStyle/>
                        <a:p>
                          <a:pPr>
                            <a:lnSpc>
                              <a:spcPct val="12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(1)3.85</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乙　</a:t>
                          </a:r>
                          <a:r>
                            <a:rPr lang="en-US" altLang="zh-CN" sz="2800" i="1" smtClean="0">
                              <a:solidFill>
                                <a:srgbClr val="C00000"/>
                              </a:solidFill>
                              <a:effectLst/>
                              <a:latin typeface="Times New Roman" panose="02020603050405020304" pitchFamily="18" charset="0"/>
                              <a:ea typeface="宋体" panose="02010600030101010101" pitchFamily="2" charset="-122"/>
                            </a:rPr>
                            <a:t>R</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(3)62.0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51</a:t>
                          </a:r>
                          <a:endParaRPr lang="zh-CN" altLang="zh-CN" sz="1100">
                            <a:solidFill>
                              <a:srgbClr val="C00000"/>
                            </a:solidFill>
                            <a:effectLst/>
                            <a:latin typeface="Times New Roman" panose="02020603050405020304" pitchFamily="18" charset="0"/>
                            <a:ea typeface="宋体" panose="02010600030101010101" pitchFamily="2" charset="-122"/>
                          </a:endParaRPr>
                        </a:p>
                      </a:txBody>
                      <a:tcPr anchor="ctr">
                        <a:solidFill>
                          <a:schemeClr val="tx2">
                            <a:lumMod val="20000"/>
                            <a:lumOff val="80000"/>
                          </a:schemeClr>
                        </a:solidFill>
                      </a:tcPr>
                    </a:tc>
                    <a:tc hMerge="1">
                      <a:txBody>
                        <a:bodyPr/>
                        <a:lstStyle/>
                        <a:p>
                          <a:endParaRPr lang="zh-CN" altLang="en-US"/>
                        </a:p>
                      </a:txBody>
                      <a:tcPr/>
                    </a:tc>
                    <a:extLst>
                      <a:ext uri="{0D108BD9-81ED-4DB2-BD59-A6C34878D82A}">
                        <a16:rowId xmlns:a16="http://schemas.microsoft.com/office/drawing/2014/main" xmlns="" xmlns:a14="http://schemas.microsoft.com/office/drawing/2010/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lnSpc>
                              <a:spcPct val="150000"/>
                            </a:lnSpc>
                          </a:pPr>
                          <a:r>
                            <a:rPr lang="en-US" altLang="zh-CN" sz="2800" b="0" smtClean="0">
                              <a:solidFill>
                                <a:schemeClr val="bg1"/>
                              </a:solidFill>
                            </a:rPr>
                            <a:t>3</a:t>
                          </a:r>
                          <a:endParaRPr lang="zh-CN" altLang="en-US" sz="2800" b="0" dirty="0">
                            <a:solidFill>
                              <a:schemeClr val="bg1"/>
                            </a:solidFill>
                          </a:endParaRPr>
                        </a:p>
                      </a:txBody>
                      <a:tcPr anchor="ctr">
                        <a:solidFill>
                          <a:schemeClr val="tx2"/>
                        </a:solidFill>
                      </a:tcPr>
                    </a:tc>
                    <a:tc>
                      <a:txBody>
                        <a:bodyPr/>
                        <a:lstStyle/>
                        <a:p>
                          <a:pPr algn="ctr"/>
                          <a:r>
                            <a:rPr lang="en-US" altLang="zh-CN" sz="2800" b="0">
                              <a:solidFill>
                                <a:schemeClr val="bg1"/>
                              </a:solidFill>
                            </a:rPr>
                            <a:t>  </a:t>
                          </a:r>
                          <a:r>
                            <a:rPr lang="en-US" altLang="zh-CN" sz="2800" b="0" smtClean="0">
                              <a:solidFill>
                                <a:schemeClr val="bg1"/>
                              </a:solidFill>
                            </a:rPr>
                            <a:t>4</a:t>
                          </a:r>
                          <a:endParaRPr lang="zh-CN" altLang="en-US" sz="2800" b="0" dirty="0">
                            <a:solidFill>
                              <a:schemeClr val="bg1"/>
                            </a:solidFill>
                          </a:endParaRPr>
                        </a:p>
                      </a:txBody>
                      <a:tcPr anchor="ctr">
                        <a:solidFill>
                          <a:schemeClr val="tx2"/>
                        </a:solidFill>
                      </a:tcPr>
                    </a:tc>
                    <a:tc>
                      <a:txBody>
                        <a:bodyPr/>
                        <a:lstStyle/>
                        <a:p>
                          <a:pPr algn="ctr"/>
                          <a:r>
                            <a:rPr lang="en-US" altLang="zh-CN" sz="2800" b="0" smtClean="0">
                              <a:solidFill>
                                <a:schemeClr val="bg1"/>
                              </a:solidFill>
                            </a:rPr>
                            <a:t>5</a:t>
                          </a:r>
                          <a:endParaRPr lang="zh-CN" altLang="en-US" sz="2800" b="0" dirty="0">
                            <a:solidFill>
                              <a:schemeClr val="bg1"/>
                            </a:solidFill>
                          </a:endParaRPr>
                        </a:p>
                      </a:txBody>
                      <a:tcPr anchor="ctr">
                        <a:solidFill>
                          <a:schemeClr val="tx2"/>
                        </a:solidFill>
                      </a:tcPr>
                    </a:tc>
                    <a:extLst>
                      <a:ext uri="{0D108BD9-81ED-4DB2-BD59-A6C34878D82A}">
                        <a16:rowId xmlns:a16="http://schemas.microsoft.com/office/drawing/2014/main" xmlns="" xmlns:a14="http://schemas.microsoft.com/office/drawing/2010/main" val="10002"/>
                      </a:ext>
                    </a:extLst>
                  </a:tr>
                  <a:tr h="193065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(1)</a:t>
                          </a:r>
                          <a:r>
                            <a:rPr lang="en-US" altLang="zh-CN" sz="2800" i="1" smtClean="0">
                              <a:solidFill>
                                <a:srgbClr val="C00000"/>
                              </a:solidFill>
                              <a:effectLst/>
                              <a:latin typeface="Times New Roman" panose="02020603050405020304" pitchFamily="18" charset="0"/>
                              <a:ea typeface="宋体" panose="02010600030101010101" pitchFamily="2" charset="-122"/>
                            </a:rPr>
                            <a:t>R</a:t>
                          </a:r>
                          <a:r>
                            <a:rPr lang="en-US" altLang="zh-CN" sz="2800" baseline="-25000" smtClean="0">
                              <a:solidFill>
                                <a:srgbClr val="C00000"/>
                              </a:solidFill>
                              <a:effectLst/>
                              <a:latin typeface="Times New Roman" panose="02020603050405020304" pitchFamily="18" charset="0"/>
                              <a:ea typeface="宋体" panose="02010600030101010101" pitchFamily="2" charset="-122"/>
                            </a:rPr>
                            <a:t>1</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smtClean="0">
                              <a:solidFill>
                                <a:srgbClr val="C00000"/>
                              </a:solidFill>
                              <a:effectLst/>
                              <a:latin typeface="Times New Roman" panose="02020603050405020304" pitchFamily="18" charset="0"/>
                              <a:ea typeface="宋体" panose="02010600030101010101" pitchFamily="2" charset="-122"/>
                            </a:rPr>
                            <a:t>0</a:t>
                          </a:r>
                          <a:r>
                            <a:rPr lang="en-US" altLang="zh-CN" sz="2800" i="1" smtClean="0">
                              <a:solidFill>
                                <a:srgbClr val="C00000"/>
                              </a:solidFill>
                              <a:effectLst/>
                              <a:latin typeface="Times New Roman" panose="02020603050405020304" pitchFamily="18" charset="0"/>
                              <a:ea typeface="宋体" panose="02010600030101010101" pitchFamily="2" charset="-122"/>
                            </a:rPr>
                            <a:t>~</a:t>
                          </a:r>
                          <a:r>
                            <a:rPr lang="en-US" altLang="zh-CN" sz="2800" smtClean="0">
                              <a:solidFill>
                                <a:srgbClr val="C00000"/>
                              </a:solidFill>
                              <a:effectLst/>
                              <a:latin typeface="Times New Roman" panose="02020603050405020304" pitchFamily="18" charset="0"/>
                              <a:ea typeface="宋体" panose="02010600030101010101" pitchFamily="2" charset="-122"/>
                            </a:rPr>
                            <a:t>100</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(2)</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见解析图　</a:t>
                          </a:r>
                          <a:endParaRPr lang="en-US"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(3)31</a:t>
                          </a:r>
                          <a:endParaRPr lang="zh-CN" altLang="en-US" sz="2800" spc="-100" baseline="0" dirty="0">
                            <a:solidFill>
                              <a:srgbClr val="C00000"/>
                            </a:solidFill>
                            <a:latin typeface="宋体" panose="02010600030101010101" pitchFamily="2" charset="-122"/>
                            <a:ea typeface="宋体" panose="02010600030101010101" pitchFamily="2" charset="-122"/>
                          </a:endParaRPr>
                        </a:p>
                      </a:txBody>
                      <a:tcPr anchor="ctr">
                        <a:solidFill>
                          <a:schemeClr val="tx2">
                            <a:lumMod val="20000"/>
                            <a:lumOff val="80000"/>
                          </a:schemeClr>
                        </a:solidFill>
                      </a:tcPr>
                    </a:tc>
                    <a:tc>
                      <a:txBody>
                        <a:bodyPr/>
                        <a:lstStyle/>
                        <a:p>
                          <a:pPr>
                            <a:lnSpc>
                              <a:spcPct val="15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(1)990.0</a:t>
                          </a:r>
                          <a:r>
                            <a:rPr lang="zh-CN" altLang="zh-CN" sz="2800" smtClean="0">
                              <a:solidFill>
                                <a:srgbClr val="C00000"/>
                              </a:solidFill>
                              <a:effectLst/>
                              <a:latin typeface="Times New Roman" panose="02020603050405020304" pitchFamily="18" charset="0"/>
                              <a:ea typeface="宋体" panose="02010600030101010101" pitchFamily="2" charset="-122"/>
                            </a:rPr>
                            <a:t>　</a:t>
                          </a:r>
                          <a:endParaRPr lang="en-US" altLang="zh-CN" sz="2800" smtClean="0">
                            <a:solidFill>
                              <a:srgbClr val="C00000"/>
                            </a:solidFill>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smtClean="0">
                              <a:solidFill>
                                <a:srgbClr val="C00000"/>
                              </a:solidFill>
                              <a:effectLst/>
                              <a:latin typeface="Times New Roman" panose="02020603050405020304" pitchFamily="18" charset="0"/>
                              <a:ea typeface="宋体" panose="02010600030101010101" pitchFamily="2" charset="-122"/>
                            </a:rPr>
                            <a:t>(2)110.0</a:t>
                          </a:r>
                          <a:r>
                            <a:rPr lang="zh-CN" altLang="zh-CN" sz="2800" smtClean="0">
                              <a:solidFill>
                                <a:srgbClr val="C00000"/>
                              </a:solidFill>
                              <a:effectLst/>
                              <a:latin typeface="Times New Roman" panose="02020603050405020304" pitchFamily="18" charset="0"/>
                              <a:ea typeface="宋体" panose="02010600030101010101" pitchFamily="2" charset="-122"/>
                            </a:rPr>
                            <a:t>　</a:t>
                          </a:r>
                          <a:r>
                            <a:rPr lang="en-US" altLang="zh-CN" sz="2800" smtClean="0">
                              <a:solidFill>
                                <a:srgbClr val="C00000"/>
                              </a:solidFill>
                              <a:effectLst/>
                              <a:latin typeface="Times New Roman" panose="02020603050405020304" pitchFamily="18" charset="0"/>
                              <a:ea typeface="宋体" panose="02010600030101010101" pitchFamily="2" charset="-122"/>
                            </a:rPr>
                            <a:t>0</a:t>
                          </a:r>
                          <a:r>
                            <a:rPr lang="en-US" altLang="zh-CN" sz="2800" i="1" smtClean="0">
                              <a:solidFill>
                                <a:srgbClr val="C00000"/>
                              </a:solidFill>
                              <a:effectLst/>
                              <a:latin typeface="Times New Roman" panose="02020603050405020304" pitchFamily="18" charset="0"/>
                              <a:ea typeface="宋体" panose="02010600030101010101" pitchFamily="2" charset="-122"/>
                            </a:rPr>
                            <a:t>~</a:t>
                          </a:r>
                          <a:r>
                            <a:rPr lang="en-US" altLang="zh-CN" sz="2800" smtClean="0">
                              <a:solidFill>
                                <a:srgbClr val="C00000"/>
                              </a:solidFill>
                              <a:effectLst/>
                              <a:latin typeface="Times New Roman" panose="02020603050405020304" pitchFamily="18" charset="0"/>
                              <a:ea typeface="宋体" panose="02010600030101010101" pitchFamily="2" charset="-122"/>
                            </a:rPr>
                            <a:t>10 mA</a:t>
                          </a:r>
                          <a:endParaRPr lang="zh-CN" altLang="zh-CN" sz="1100" smtClean="0">
                            <a:solidFill>
                              <a:srgbClr val="C00000"/>
                            </a:solidFill>
                            <a:effectLst/>
                            <a:latin typeface="Times New Roman" panose="02020603050405020304" pitchFamily="18" charset="0"/>
                            <a:ea typeface="宋体" panose="02010600030101010101" pitchFamily="2" charset="-122"/>
                          </a:endParaRPr>
                        </a:p>
                        <a:p>
                          <a:pPr>
                            <a:lnSpc>
                              <a:spcPct val="150000"/>
                            </a:lnSpc>
                          </a:pPr>
                          <a:r>
                            <a:rPr lang="en-US" altLang="zh-CN" sz="2800" smtClean="0">
                              <a:solidFill>
                                <a:srgbClr val="C00000"/>
                              </a:solidFill>
                              <a:effectLst/>
                              <a:latin typeface="Times New Roman" panose="02020603050405020304" pitchFamily="18" charset="0"/>
                              <a:ea typeface="宋体" panose="02010600030101010101" pitchFamily="2" charset="-122"/>
                            </a:rPr>
                            <a:t>(3)</a:t>
                          </a:r>
                          <a:r>
                            <a:rPr lang="zh-CN" altLang="zh-CN" sz="2800" smtClean="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红　</a:t>
                          </a:r>
                          <a:r>
                            <a:rPr lang="en-US" altLang="zh-CN" sz="2800" smtClean="0">
                              <a:solidFill>
                                <a:srgbClr val="C00000"/>
                              </a:solidFill>
                              <a:effectLst/>
                              <a:latin typeface="Times New Roman" panose="02020603050405020304" pitchFamily="18" charset="0"/>
                              <a:ea typeface="宋体" panose="02010600030101010101" pitchFamily="2" charset="-122"/>
                            </a:rPr>
                            <a:t>3 000</a:t>
                          </a:r>
                          <a:endParaRPr lang="zh-CN" altLang="en-US" sz="2800" dirty="0">
                            <a:solidFill>
                              <a:srgbClr val="C00000"/>
                            </a:solidFill>
                          </a:endParaRPr>
                        </a:p>
                      </a:txBody>
                      <a:tcPr anchor="ctr">
                        <a:solidFill>
                          <a:schemeClr val="tx2">
                            <a:lumMod val="20000"/>
                            <a:lumOff val="80000"/>
                          </a:schemeClr>
                        </a:solidFill>
                      </a:tcPr>
                    </a:tc>
                    <a:tc>
                      <a:txBody>
                        <a:bodyPr/>
                        <a:lstStyle/>
                        <a:p>
                          <a:endParaRPr lang="zh-CN"/>
                        </a:p>
                      </a:txBody>
                      <a:tcPr anchor="ctr">
                        <a:blipFill rotWithShape="0">
                          <a:blip r:embed="rId8"/>
                          <a:stretch>
                            <a:fillRect l="-199834" t="-147950" r="-663" b="-9148"/>
                          </a:stretch>
                        </a:blipFill>
                      </a:tcPr>
                    </a:tc>
                    <a:extLst>
                      <a:ext uri="{0D108BD9-81ED-4DB2-BD59-A6C34878D82A}">
                        <a16:rowId xmlns:a16="http://schemas.microsoft.com/office/drawing/2014/main" xmlns="" xmlns:a14="http://schemas.microsoft.com/office/drawing/2010/main" val="10003"/>
                      </a:ext>
                    </a:extLst>
                  </a:tr>
                </a:tbl>
              </a:graphicData>
            </a:graphic>
          </p:graphicFrame>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68309"/>
            <a:ext cx="11412000" cy="529373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山东卷</a:t>
            </a:r>
            <a:r>
              <a:rPr lang="en-US" altLang="zh-CN" sz="2800">
                <a:latin typeface="Times New Roman" panose="02020603050405020304" pitchFamily="18" charset="0"/>
                <a:ea typeface="宋体" panose="02010600030101010101" pitchFamily="2" charset="-122"/>
              </a:rPr>
              <a:t>·14</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某学习小组对两种型号铅笔芯的电阻率进行测量。实验器材如下：</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学生电源</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输出电压</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16 V)</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滑动变阻器</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最大阻值</a:t>
            </a:r>
            <a:r>
              <a:rPr lang="en-US" altLang="zh-CN" sz="2800">
                <a:latin typeface="Times New Roman" panose="02020603050405020304" pitchFamily="18" charset="0"/>
                <a:ea typeface="宋体" panose="02010600030101010101" pitchFamily="2" charset="-122"/>
              </a:rPr>
              <a:t>10 Ω</a:t>
            </a:r>
            <a:r>
              <a:rPr lang="zh-CN" altLang="zh-CN" sz="2800">
                <a:latin typeface="Times New Roman" panose="02020603050405020304" pitchFamily="18" charset="0"/>
                <a:ea typeface="宋体" panose="02010600030101010101" pitchFamily="2" charset="-122"/>
              </a:rPr>
              <a:t>，额定电流</a:t>
            </a:r>
            <a:r>
              <a:rPr lang="en-US" altLang="zh-CN" sz="2800">
                <a:latin typeface="Times New Roman" panose="02020603050405020304" pitchFamily="18" charset="0"/>
                <a:ea typeface="宋体" panose="02010600030101010101" pitchFamily="2" charset="-122"/>
              </a:rPr>
              <a:t>2 A)</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电压表</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3 V</a:t>
            </a:r>
            <a:r>
              <a:rPr lang="zh-CN" altLang="zh-CN" sz="2800">
                <a:latin typeface="Times New Roman" panose="02020603050405020304" pitchFamily="18" charset="0"/>
                <a:ea typeface="宋体" panose="02010600030101010101" pitchFamily="2" charset="-122"/>
              </a:rPr>
              <a:t>，内阻未知</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3 A</a:t>
            </a:r>
            <a:r>
              <a:rPr lang="zh-CN" altLang="zh-CN" sz="2800">
                <a:latin typeface="Times New Roman" panose="02020603050405020304" pitchFamily="18" charset="0"/>
                <a:ea typeface="宋体" panose="02010600030101010101" pitchFamily="2" charset="-122"/>
              </a:rPr>
              <a:t>，内阻未知</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待测铅笔芯</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型号、</a:t>
            </a:r>
            <a:r>
              <a:rPr lang="en-US" altLang="zh-CN" sz="2800">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rPr>
              <a:t>型号</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游标卡尺，螺旋测微器，开关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，单刀双掷开关</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rPr>
              <a:t>，导线若干。</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68309"/>
            <a:ext cx="9594432"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回答以下问题：</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使用螺旋测微器测量铅笔芯直径，某次测量结果如图甲所示，该读数为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mm</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9" name="image86.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34381" r="72152"/>
          <a:stretch/>
        </p:blipFill>
        <p:spPr bwMode="auto">
          <a:xfrm>
            <a:off x="10127654" y="621482"/>
            <a:ext cx="1584176" cy="1924051"/>
          </a:xfrm>
          <a:prstGeom prst="rect">
            <a:avLst/>
          </a:prstGeom>
          <a:noFill/>
          <a:ln>
            <a:noFill/>
          </a:ln>
        </p:spPr>
      </p:pic>
      <p:sp>
        <p:nvSpPr>
          <p:cNvPr id="3" name="矩形 2"/>
          <p:cNvSpPr/>
          <p:nvPr/>
        </p:nvSpPr>
        <p:spPr>
          <a:xfrm>
            <a:off x="2851529" y="1749227"/>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2.450</a:t>
            </a:r>
            <a:endParaRPr lang="zh-CN" altLang="en-US"/>
          </a:p>
        </p:txBody>
      </p:sp>
      <p:grpSp>
        <p:nvGrpSpPr>
          <p:cNvPr id="12" name="组合 11"/>
          <p:cNvGrpSpPr/>
          <p:nvPr/>
        </p:nvGrpSpPr>
        <p:grpSpPr>
          <a:xfrm>
            <a:off x="0" y="2666281"/>
            <a:ext cx="11783838" cy="1792620"/>
            <a:chOff x="0" y="916630"/>
            <a:chExt cx="11783838" cy="1792620"/>
          </a:xfrm>
        </p:grpSpPr>
        <p:sp>
          <p:nvSpPr>
            <p:cNvPr id="13" name="矩形 12"/>
            <p:cNvSpPr/>
            <p:nvPr/>
          </p:nvSpPr>
          <p:spPr>
            <a:xfrm>
              <a:off x="389206" y="1401713"/>
              <a:ext cx="11394632" cy="1307537"/>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根据螺旋测微器的读数规则可知，其读数为</a:t>
              </a:r>
              <a:r>
                <a:rPr lang="en-US" altLang="zh-CN" sz="2800" i="1">
                  <a:latin typeface="Times New Roman" panose="02020603050405020304" pitchFamily="18" charset="0"/>
                  <a:ea typeface="宋体" panose="02010600030101010101" pitchFamily="2" charset="-122"/>
                </a:rPr>
                <a:t>d</a:t>
              </a: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mm+0.01</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45.0</a:t>
              </a:r>
              <a:r>
                <a:rPr lang="en-US" altLang="zh-CN" sz="2800">
                  <a:latin typeface="Times New Roman" panose="02020603050405020304" pitchFamily="18" charset="0"/>
                  <a:ea typeface="楷体" panose="02010609060101010101" pitchFamily="49" charset="-122"/>
                </a:rPr>
                <a:t> </a:t>
              </a:r>
              <a:r>
                <a:rPr lang="en-US" altLang="zh-CN" sz="2800" smtClean="0">
                  <a:latin typeface="Times New Roman" panose="02020603050405020304" pitchFamily="18" charset="0"/>
                  <a:ea typeface="宋体" panose="02010600030101010101" pitchFamily="2" charset="-122"/>
                </a:rPr>
                <a:t>mm=</a:t>
              </a:r>
            </a:p>
            <a:p>
              <a:pPr algn="just">
                <a:lnSpc>
                  <a:spcPct val="150000"/>
                </a:lnSpc>
                <a:spcAft>
                  <a:spcPts val="0"/>
                </a:spcAft>
              </a:pPr>
              <a:r>
                <a:rPr lang="en-US" altLang="zh-CN" sz="2800" smtClean="0">
                  <a:latin typeface="Times New Roman" panose="02020603050405020304" pitchFamily="18" charset="0"/>
                  <a:ea typeface="宋体" panose="02010600030101010101" pitchFamily="2" charset="-122"/>
                </a:rPr>
                <a:t>2.450</a:t>
              </a:r>
              <a:r>
                <a:rPr lang="en-US" altLang="zh-CN" sz="2800" smtClean="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mm</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1954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7" y="189434"/>
            <a:ext cx="7938247" cy="4001071"/>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把待测铅笔芯接入图乙所示电路，闭合开关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cs typeface="Times New Roman" panose="02020603050405020304" pitchFamily="18" charset="0"/>
              </a:rPr>
              <a:t>后，将滑动变阻器滑片由最右端向左调节到合适位置，将单刀双掷开关</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分别掷到</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端，观察到电压表示数变化比电流表示数变化更明显，则测量铅笔芯电阻时应将</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cs typeface="Times New Roman" panose="02020603050405020304" pitchFamily="18" charset="0"/>
              </a:rPr>
              <a:t>掷到</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2</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端；</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5649471" y="2841278"/>
            <a:ext cx="36420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a:t>
            </a:r>
            <a:endParaRPr lang="zh-CN" altLang="en-US"/>
          </a:p>
        </p:txBody>
      </p:sp>
      <p:grpSp>
        <p:nvGrpSpPr>
          <p:cNvPr id="12" name="组合 11"/>
          <p:cNvGrpSpPr/>
          <p:nvPr/>
        </p:nvGrpSpPr>
        <p:grpSpPr>
          <a:xfrm>
            <a:off x="0" y="4301470"/>
            <a:ext cx="11783838" cy="1792620"/>
            <a:chOff x="0" y="916630"/>
            <a:chExt cx="11783838" cy="1792620"/>
          </a:xfrm>
        </p:grpSpPr>
        <p:sp>
          <p:nvSpPr>
            <p:cNvPr id="13" name="矩形 12"/>
            <p:cNvSpPr/>
            <p:nvPr/>
          </p:nvSpPr>
          <p:spPr>
            <a:xfrm>
              <a:off x="389206" y="1401713"/>
              <a:ext cx="11394632" cy="1307537"/>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由于电压表示数变化更明显，说明电流表分压较多，因此电流表应采用外接法，即测量铅笔芯电阻时应将</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掷到</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端；</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2" name="image86.jpeg"/>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8203"/>
          <a:stretch/>
        </p:blipFill>
        <p:spPr bwMode="auto">
          <a:xfrm>
            <a:off x="8596436" y="642724"/>
            <a:ext cx="3360467" cy="2412539"/>
          </a:xfrm>
          <a:prstGeom prst="rect">
            <a:avLst/>
          </a:prstGeom>
          <a:noFill/>
          <a:ln>
            <a:noFill/>
          </a:ln>
        </p:spPr>
      </p:pic>
    </p:spTree>
    <p:extLst>
      <p:ext uri="{BB962C8B-B14F-4D97-AF65-F5344CB8AC3E}">
        <p14:creationId xmlns:p14="http://schemas.microsoft.com/office/powerpoint/2010/main" val="35020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7" y="553587"/>
            <a:ext cx="7506199"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正确连接电路，得到</a:t>
            </a:r>
            <a:r>
              <a:rPr lang="en-US" altLang="zh-CN" sz="2800">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a:t>
            </a:r>
            <a:r>
              <a:rPr lang="en-US" altLang="zh-CN" sz="2800" i="1">
                <a:latin typeface="Times New Roman" panose="02020603050405020304" pitchFamily="18" charset="0"/>
                <a:ea typeface="宋体" panose="02010600030101010101" pitchFamily="2" charset="-122"/>
              </a:rPr>
              <a:t>I</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cs typeface="Times New Roman" panose="02020603050405020304" pitchFamily="18" charset="0"/>
              </a:rPr>
              <a:t>图像如图丙所示，求得电阻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Y</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保留</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；采用同样方法得到</a:t>
            </a:r>
            <a:r>
              <a:rPr lang="en-US" altLang="zh-CN" sz="28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型号铅笔芯的电阻为</a:t>
            </a:r>
            <a:r>
              <a:rPr lang="en-US" altLang="zh-CN" sz="2800">
                <a:latin typeface="Times New Roman" panose="02020603050405020304" pitchFamily="18" charset="0"/>
                <a:ea typeface="宋体" panose="02010600030101010101" pitchFamily="2" charset="-122"/>
              </a:rPr>
              <a:t>1.70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4562083" y="1302785"/>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1.91</a:t>
            </a:r>
            <a:endParaRPr lang="zh-CN" altLang="en-US"/>
          </a:p>
        </p:txBody>
      </p:sp>
      <p:grpSp>
        <p:nvGrpSpPr>
          <p:cNvPr id="12" name="组合 11"/>
          <p:cNvGrpSpPr/>
          <p:nvPr/>
        </p:nvGrpSpPr>
        <p:grpSpPr>
          <a:xfrm>
            <a:off x="0" y="3361899"/>
            <a:ext cx="11783838" cy="1508055"/>
            <a:chOff x="0" y="916630"/>
            <a:chExt cx="11783838" cy="1508055"/>
          </a:xfrm>
        </p:grpSpPr>
        <mc:AlternateContent xmlns:mc="http://schemas.openxmlformats.org/markup-compatibility/2006" xmlns:a14="http://schemas.microsoft.com/office/drawing/2010/main">
          <mc:Choice Requires="a14">
            <p:sp>
              <p:nvSpPr>
                <p:cNvPr id="13" name="矩形 12"/>
                <p:cNvSpPr/>
                <p:nvPr/>
              </p:nvSpPr>
              <p:spPr>
                <a:xfrm>
                  <a:off x="389206" y="1401713"/>
                  <a:ext cx="11394632" cy="1022972"/>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根据题图丙的</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图像，结合欧姆定律有</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Y</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2.50</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V</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1.31</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A</m:t>
                          </m:r>
                        </m:den>
                      </m:f>
                    </m:oMath>
                  </a14:m>
                  <a:r>
                    <a:rPr lang="en-US" altLang="zh-CN" sz="2800">
                      <a:effectLst/>
                      <a:latin typeface="Times New Roman" panose="02020603050405020304" pitchFamily="18" charset="0"/>
                      <a:ea typeface="宋体" panose="02010600030101010101" pitchFamily="2" charset="-122"/>
                    </a:rPr>
                    <a:t>≈1.91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389206" y="1401713"/>
                  <a:ext cx="11394632" cy="1022972"/>
                </a:xfrm>
                <a:prstGeom prst="rect">
                  <a:avLst/>
                </a:prstGeom>
                <a:blipFill rotWithShape="0">
                  <a:blip r:embed="rId8"/>
                  <a:stretch>
                    <a:fillRect l="-1124"/>
                  </a:stretch>
                </a:blipFill>
              </p:spPr>
              <p:txBody>
                <a:bodyPr/>
                <a:lstStyle/>
                <a:p>
                  <a:r>
                    <a:rPr lang="zh-CN" altLang="en-US">
                      <a:noFill/>
                    </a:rPr>
                    <a:t> </a:t>
                  </a:r>
                </a:p>
              </p:txBody>
            </p:sp>
          </mc:Fallback>
        </mc:AlternateContent>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3" name="image87.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590" y="750561"/>
            <a:ext cx="3707789" cy="2226244"/>
          </a:xfrm>
          <a:prstGeom prst="rect">
            <a:avLst/>
          </a:prstGeom>
          <a:noFill/>
          <a:ln>
            <a:noFill/>
          </a:ln>
        </p:spPr>
      </p:pic>
    </p:spTree>
    <p:extLst>
      <p:ext uri="{BB962C8B-B14F-4D97-AF65-F5344CB8AC3E}">
        <p14:creationId xmlns:p14="http://schemas.microsoft.com/office/powerpoint/2010/main" val="19789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7" y="251917"/>
            <a:ext cx="7506199" cy="335474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使用游标卡尺测得</a:t>
            </a:r>
            <a:r>
              <a:rPr lang="en-US" altLang="zh-CN" sz="28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型号铅笔芯的长度分别为</a:t>
            </a:r>
            <a:r>
              <a:rPr lang="en-US" altLang="zh-CN" sz="2800">
                <a:latin typeface="Times New Roman" panose="02020603050405020304" pitchFamily="18" charset="0"/>
                <a:ea typeface="宋体" panose="02010600030101010101" pitchFamily="2" charset="-122"/>
              </a:rPr>
              <a:t>40.68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60.78 mm</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，使用螺旋测微器测得</a:t>
            </a:r>
            <a:r>
              <a:rPr lang="en-US" altLang="zh-CN" sz="28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型号铅笔芯直径近似相等，则</a:t>
            </a:r>
            <a:r>
              <a:rPr lang="en-US" altLang="zh-CN" sz="28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型号铅笔芯的电阻率</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大于</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小于</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宋体" panose="02010600030101010101" pitchFamily="2" charset="-122"/>
                <a:cs typeface="Times New Roman" panose="02020603050405020304" pitchFamily="18" charset="0"/>
              </a:rPr>
              <a:t>型号铅笔芯的电阻率。</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3430910" y="2224708"/>
            <a:ext cx="902811"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大于</a:t>
            </a:r>
            <a:endParaRPr lang="zh-CN" altLang="en-US"/>
          </a:p>
        </p:txBody>
      </p:sp>
      <p:grpSp>
        <p:nvGrpSpPr>
          <p:cNvPr id="12" name="组合 11"/>
          <p:cNvGrpSpPr/>
          <p:nvPr/>
        </p:nvGrpSpPr>
        <p:grpSpPr>
          <a:xfrm>
            <a:off x="0" y="3794726"/>
            <a:ext cx="11783838" cy="2155348"/>
            <a:chOff x="0" y="916630"/>
            <a:chExt cx="11783838" cy="2155348"/>
          </a:xfrm>
        </p:grpSpPr>
        <mc:AlternateContent xmlns:mc="http://schemas.openxmlformats.org/markup-compatibility/2006" xmlns:a14="http://schemas.microsoft.com/office/drawing/2010/main">
          <mc:Choice Requires="a14">
            <p:sp>
              <p:nvSpPr>
                <p:cNvPr id="13" name="矩形 12"/>
                <p:cNvSpPr/>
                <p:nvPr/>
              </p:nvSpPr>
              <p:spPr>
                <a:xfrm>
                  <a:off x="389206" y="1401713"/>
                  <a:ext cx="11394632" cy="167026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根据电阻定律</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ρ</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𝑙</m:t>
                          </m:r>
                        </m:num>
                        <m:den>
                          <m:r>
                            <a:rPr lang="en-US" altLang="zh-CN" sz="2800" i="1">
                              <a:effectLst/>
                              <a:latin typeface="Cambria Math" panose="02040503050406030204" pitchFamily="18" charset="0"/>
                              <a:ea typeface="宋体" panose="02010600030101010101" pitchFamily="2" charset="-122"/>
                            </a:rPr>
                            <m:t>𝑆</m:t>
                          </m:r>
                        </m:den>
                      </m:f>
                    </m:oMath>
                  </a14:m>
                  <a:r>
                    <a:rPr lang="zh-CN" altLang="zh-CN" sz="2800">
                      <a:effectLst/>
                      <a:latin typeface="Times New Roman" panose="02020603050405020304" pitchFamily="18" charset="0"/>
                      <a:ea typeface="楷体" panose="02010609060101010101" pitchFamily="49" charset="-122"/>
                    </a:rPr>
                    <a:t>，可得</a:t>
                  </a:r>
                  <a:r>
                    <a:rPr lang="en-US" altLang="zh-CN" sz="2800" i="1">
                      <a:effectLst/>
                      <a:latin typeface="Times New Roman" panose="02020603050405020304" pitchFamily="18" charset="0"/>
                      <a:ea typeface="宋体" panose="02010600030101010101" pitchFamily="2" charset="-122"/>
                    </a:rPr>
                    <a:t>ρ</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𝑅𝑆</m:t>
                          </m:r>
                        </m:num>
                        <m:den>
                          <m:r>
                            <a:rPr lang="en-US" altLang="zh-CN" sz="2800" i="1">
                              <a:effectLst/>
                              <a:latin typeface="Cambria Math" panose="02040503050406030204" pitchFamily="18" charset="0"/>
                              <a:ea typeface="宋体" panose="02010600030101010101" pitchFamily="2" charset="-122"/>
                            </a:rPr>
                            <m:t>𝑙</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因两种材料的横截面积近似相等，分别代入数据可知</a:t>
                  </a:r>
                  <a:r>
                    <a:rPr lang="en-US" altLang="zh-CN" sz="2800" i="1">
                      <a:effectLst/>
                      <a:latin typeface="Times New Roman" panose="02020603050405020304" pitchFamily="18" charset="0"/>
                      <a:ea typeface="宋体" panose="02010600030101010101" pitchFamily="2" charset="-122"/>
                    </a:rPr>
                    <a:t>ρ</a:t>
                  </a:r>
                  <a:r>
                    <a:rPr lang="en-US" altLang="zh-CN" sz="2800"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ρ</a:t>
                  </a:r>
                  <a:r>
                    <a:rPr lang="en-US" altLang="zh-CN" sz="2800" baseline="-25000">
                      <a:effectLst/>
                      <a:latin typeface="Times New Roman" panose="02020603050405020304" pitchFamily="18" charset="0"/>
                      <a:ea typeface="宋体" panose="02010600030101010101" pitchFamily="2" charset="-122"/>
                    </a:rPr>
                    <a:t>Y</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3" name="矩形 12"/>
                <p:cNvSpPr>
                  <a:spLocks noRot="1" noChangeAspect="1" noMove="1" noResize="1" noEditPoints="1" noAdjustHandles="1" noChangeArrowheads="1" noChangeShapeType="1" noTextEdit="1"/>
                </p:cNvSpPr>
                <p:nvPr/>
              </p:nvSpPr>
              <p:spPr>
                <a:xfrm>
                  <a:off x="389206" y="1401713"/>
                  <a:ext cx="11394632" cy="1670265"/>
                </a:xfrm>
                <a:prstGeom prst="rect">
                  <a:avLst/>
                </a:prstGeom>
                <a:blipFill rotWithShape="0">
                  <a:blip r:embed="rId8"/>
                  <a:stretch>
                    <a:fillRect l="-1124" b="-4745"/>
                  </a:stretch>
                </a:blipFill>
              </p:spPr>
              <p:txBody>
                <a:bodyPr/>
                <a:lstStyle/>
                <a:p>
                  <a:r>
                    <a:rPr lang="zh-CN" altLang="en-US">
                      <a:noFill/>
                    </a:rPr>
                    <a:t> </a:t>
                  </a:r>
                </a:p>
              </p:txBody>
            </p:sp>
          </mc:Fallback>
        </mc:AlternateContent>
        <p:grpSp>
          <p:nvGrpSpPr>
            <p:cNvPr id="14" name="组合 13"/>
            <p:cNvGrpSpPr/>
            <p:nvPr/>
          </p:nvGrpSpPr>
          <p:grpSpPr>
            <a:xfrm>
              <a:off x="0" y="916630"/>
              <a:ext cx="1439863" cy="424932"/>
              <a:chOff x="51643" y="755060"/>
              <a:chExt cx="1439863" cy="424932"/>
            </a:xfrm>
          </p:grpSpPr>
          <p:sp>
            <p:nvSpPr>
              <p:cNvPr id="16" name="矩形 1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19" name="直接连接符 1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23" name="image87.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590" y="750561"/>
            <a:ext cx="3707789" cy="2226244"/>
          </a:xfrm>
          <a:prstGeom prst="rect">
            <a:avLst/>
          </a:prstGeom>
          <a:noFill/>
          <a:ln>
            <a:noFill/>
          </a:ln>
        </p:spPr>
      </p:pic>
    </p:spTree>
    <p:extLst>
      <p:ext uri="{BB962C8B-B14F-4D97-AF65-F5344CB8AC3E}">
        <p14:creationId xmlns:p14="http://schemas.microsoft.com/office/powerpoint/2010/main" val="19021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34103"/>
            <a:ext cx="11394632" cy="327292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云南卷</a:t>
            </a:r>
            <a:r>
              <a:rPr lang="en-US" altLang="zh-CN" sz="2800">
                <a:latin typeface="Times New Roman" panose="02020603050405020304" pitchFamily="18" charset="0"/>
                <a:ea typeface="宋体" panose="02010600030101010101" pitchFamily="2" charset="-122"/>
              </a:rPr>
              <a:t>·12</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基于铂电阻阻值随温度变化的特性，某兴趣小组用铂电阻做了测量温度的实验。可选用的器材如下：</a:t>
            </a:r>
            <a:r>
              <a:rPr lang="en-US" altLang="zh-CN" sz="2800">
                <a:latin typeface="Times New Roman" panose="02020603050405020304" pitchFamily="18" charset="0"/>
                <a:ea typeface="宋体" panose="02010600030101010101" pitchFamily="2" charset="-122"/>
              </a:rPr>
              <a:t>Pt1 000</a:t>
            </a:r>
            <a:r>
              <a:rPr lang="zh-CN" altLang="zh-CN" sz="2800">
                <a:latin typeface="Times New Roman" panose="02020603050405020304" pitchFamily="18" charset="0"/>
                <a:ea typeface="宋体" panose="02010600030101010101" pitchFamily="2" charset="-122"/>
              </a:rPr>
              <a:t>型号铂电阻、电源</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电动势</a:t>
            </a:r>
            <a:r>
              <a:rPr lang="en-US" altLang="zh-CN" sz="2800">
                <a:latin typeface="Times New Roman" panose="02020603050405020304" pitchFamily="18" charset="0"/>
                <a:ea typeface="宋体" panose="02010600030101010101" pitchFamily="2" charset="-122"/>
              </a:rPr>
              <a:t>5 V</a:t>
            </a:r>
            <a:r>
              <a:rPr lang="zh-CN" altLang="zh-CN" sz="2800">
                <a:latin typeface="Times New Roman" panose="02020603050405020304" pitchFamily="18" charset="0"/>
                <a:ea typeface="宋体" panose="02010600030101010101" pitchFamily="2" charset="-122"/>
              </a:rPr>
              <a:t>，内阻不计</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100 μA</a:t>
            </a:r>
            <a:r>
              <a:rPr lang="zh-CN" altLang="zh-CN" sz="2800">
                <a:latin typeface="Times New Roman" panose="02020603050405020304" pitchFamily="18" charset="0"/>
                <a:ea typeface="宋体" panose="02010600030101010101" pitchFamily="2" charset="-122"/>
              </a:rPr>
              <a:t>，内阻</a:t>
            </a:r>
            <a:r>
              <a:rPr lang="en-US" altLang="zh-CN" sz="2800">
                <a:latin typeface="Times New Roman" panose="02020603050405020304" pitchFamily="18" charset="0"/>
                <a:ea typeface="宋体" panose="02010600030101010101" pitchFamily="2" charset="-122"/>
              </a:rPr>
              <a:t>4.5 kΩ)</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量程</a:t>
            </a:r>
            <a:r>
              <a:rPr lang="en-US" altLang="zh-CN" sz="2800">
                <a:latin typeface="Times New Roman" panose="02020603050405020304" pitchFamily="18" charset="0"/>
                <a:ea typeface="宋体" panose="02010600030101010101" pitchFamily="2" charset="-122"/>
              </a:rPr>
              <a:t>500 μA</a:t>
            </a:r>
            <a:r>
              <a:rPr lang="zh-CN" altLang="zh-CN" sz="2800">
                <a:latin typeface="Times New Roman" panose="02020603050405020304" pitchFamily="18" charset="0"/>
                <a:ea typeface="宋体" panose="02010600030101010101" pitchFamily="2" charset="-122"/>
              </a:rPr>
              <a:t>，内阻约</a:t>
            </a:r>
            <a:r>
              <a:rPr lang="en-US" altLang="zh-CN" sz="2800">
                <a:latin typeface="Times New Roman" panose="02020603050405020304" pitchFamily="18" charset="0"/>
                <a:ea typeface="宋体" panose="02010600030101010101" pitchFamily="2" charset="-122"/>
              </a:rPr>
              <a:t>1 kΩ)</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a:t>
            </a:r>
            <a:r>
              <a:rPr lang="en-US" altLang="zh-CN" sz="2800">
                <a:latin typeface="Times New Roman" panose="02020603050405020304" pitchFamily="18" charset="0"/>
                <a:ea typeface="宋体" panose="02010600030101010101" pitchFamily="2" charset="-122"/>
              </a:rPr>
              <a:t>15 kΩ)</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a:t>
            </a:r>
            <a:r>
              <a:rPr lang="en-US" altLang="zh-CN" sz="2800">
                <a:latin typeface="Times New Roman" panose="02020603050405020304" pitchFamily="18" charset="0"/>
                <a:ea typeface="宋体" panose="02010600030101010101" pitchFamily="2" charset="-122"/>
              </a:rPr>
              <a:t>1.5 kΩ)</a:t>
            </a:r>
            <a:r>
              <a:rPr lang="zh-CN" altLang="zh-CN" sz="2800">
                <a:latin typeface="Times New Roman" panose="02020603050405020304" pitchFamily="18" charset="0"/>
                <a:ea typeface="宋体" panose="02010600030101010101" pitchFamily="2" charset="-122"/>
              </a:rPr>
              <a:t>、开关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和导线若干</a:t>
            </a:r>
            <a:r>
              <a:rPr lang="zh-CN" altLang="zh-CN" sz="2800" smtClean="0">
                <a:latin typeface="Times New Roman" panose="02020603050405020304" pitchFamily="18" charset="0"/>
                <a:ea typeface="宋体" panose="02010600030101010101" pitchFamily="2" charset="-122"/>
              </a:rPr>
              <a:t>。</a:t>
            </a:r>
            <a:endParaRPr lang="zh-CN" altLang="zh-CN" sz="1100">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30" name="image8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0614" y="3357786"/>
            <a:ext cx="3335258" cy="2808312"/>
          </a:xfrm>
          <a:prstGeom prst="rect">
            <a:avLst/>
          </a:prstGeom>
          <a:noFill/>
          <a:ln>
            <a:noFill/>
          </a:ln>
        </p:spPr>
      </p:pic>
      <p:sp>
        <p:nvSpPr>
          <p:cNvPr id="31" name="矩形 30"/>
          <p:cNvSpPr/>
          <p:nvPr/>
        </p:nvSpPr>
        <p:spPr>
          <a:xfrm>
            <a:off x="389206" y="3463702"/>
            <a:ext cx="7362184"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查阅技术手册可知，</a:t>
            </a:r>
            <a:r>
              <a:rPr lang="en-US" altLang="zh-CN" sz="2800">
                <a:latin typeface="Times New Roman" panose="02020603050405020304" pitchFamily="18" charset="0"/>
                <a:ea typeface="宋体" panose="02010600030101010101" pitchFamily="2" charset="-122"/>
              </a:rPr>
              <a:t>Pt1 000</a:t>
            </a:r>
            <a:r>
              <a:rPr lang="zh-CN" altLang="zh-CN" sz="2800">
                <a:latin typeface="Times New Roman" panose="02020603050405020304" pitchFamily="18" charset="0"/>
                <a:ea typeface="宋体" panose="02010600030101010101" pitchFamily="2" charset="-122"/>
              </a:rPr>
              <a:t>型号铂电阻测温时的工作电流在</a:t>
            </a:r>
            <a:r>
              <a:rPr lang="en-US" altLang="zh-CN" sz="2800">
                <a:latin typeface="Times New Roman" panose="02020603050405020304" pitchFamily="18" charset="0"/>
                <a:ea typeface="宋体" panose="02010600030101010101" pitchFamily="2" charset="-122"/>
              </a:rPr>
              <a:t>0.1</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0.3 mA</a:t>
            </a:r>
            <a:r>
              <a:rPr lang="zh-CN" altLang="zh-CN" sz="2800">
                <a:latin typeface="Times New Roman" panose="02020603050405020304" pitchFamily="18" charset="0"/>
                <a:ea typeface="宋体" panose="02010600030101010101" pitchFamily="2" charset="-122"/>
              </a:rPr>
              <a:t>之间，在</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 </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宋体" panose="02010600030101010101" pitchFamily="2" charset="-122"/>
              </a:rPr>
              <a:t>范围内，铂电阻的阻值</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随温度</a:t>
            </a:r>
            <a:r>
              <a:rPr lang="en-US" altLang="zh-CN" sz="2800" i="1">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的变化视为线性关系，如图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所示。</a:t>
            </a:r>
            <a:endParaRPr lang="zh-CN" altLang="zh-CN" sz="110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765498"/>
            <a:ext cx="7218168"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rPr>
              <a:t>完成下列填空：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由图</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可知，在</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100 </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宋体" panose="02010600030101010101" pitchFamily="2" charset="-122"/>
              </a:rPr>
              <a:t>范围内，温度每升高</a:t>
            </a:r>
            <a:r>
              <a:rPr lang="en-US" altLang="zh-CN" sz="2800">
                <a:latin typeface="Times New Roman" panose="02020603050405020304" pitchFamily="18" charset="0"/>
                <a:ea typeface="宋体" panose="02010600030101010101" pitchFamily="2" charset="-122"/>
              </a:rPr>
              <a:t>1 </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zh-CN" altLang="zh-CN" sz="2800">
                <a:latin typeface="Times New Roman" panose="02020603050405020304" pitchFamily="18" charset="0"/>
                <a:ea typeface="宋体" panose="02010600030101010101" pitchFamily="2" charset="-122"/>
              </a:rPr>
              <a:t>，该铂电阻的阻值增加</a:t>
            </a:r>
            <a:r>
              <a:rPr lang="zh-CN" altLang="zh-CN" sz="2800" u="sng">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30" name="image8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765895"/>
            <a:ext cx="3335258" cy="2808312"/>
          </a:xfrm>
          <a:prstGeom prst="rect">
            <a:avLst/>
          </a:prstGeom>
          <a:noFill/>
          <a:ln>
            <a:noFill/>
          </a:ln>
        </p:spPr>
      </p:pic>
      <p:sp>
        <p:nvSpPr>
          <p:cNvPr id="3" name="矩形 2"/>
          <p:cNvSpPr/>
          <p:nvPr/>
        </p:nvSpPr>
        <p:spPr>
          <a:xfrm>
            <a:off x="5591150" y="2170051"/>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3.85</a:t>
            </a:r>
            <a:endParaRPr lang="zh-CN" altLang="en-US"/>
          </a:p>
        </p:txBody>
      </p:sp>
      <p:grpSp>
        <p:nvGrpSpPr>
          <p:cNvPr id="13" name="组合 12"/>
          <p:cNvGrpSpPr/>
          <p:nvPr/>
        </p:nvGrpSpPr>
        <p:grpSpPr>
          <a:xfrm>
            <a:off x="0" y="3789834"/>
            <a:ext cx="11855846" cy="1368152"/>
            <a:chOff x="0" y="189434"/>
            <a:chExt cx="11855846" cy="1368152"/>
          </a:xfrm>
        </p:grpSpPr>
        <mc:AlternateContent xmlns:mc="http://schemas.openxmlformats.org/markup-compatibility/2006" xmlns:a14="http://schemas.microsoft.com/office/drawing/2010/main">
          <mc:Choice Requires="a14">
            <p:sp>
              <p:nvSpPr>
                <p:cNvPr id="14" name="矩形 13"/>
                <p:cNvSpPr/>
                <p:nvPr/>
              </p:nvSpPr>
              <p:spPr>
                <a:xfrm>
                  <a:off x="389206" y="538076"/>
                  <a:ext cx="11466640" cy="1019510"/>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温度每升高</a:t>
                  </a:r>
                  <a:r>
                    <a:rPr lang="en-US" altLang="zh-CN" sz="28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楷体" panose="02010609060101010101" pitchFamily="49" charset="-122"/>
                    </a:rPr>
                    <a:t> </a:t>
                  </a:r>
                  <a:r>
                    <a:rPr lang="zh-CN" altLang="zh-CN" sz="2800">
                      <a:effectLst/>
                      <a:latin typeface="宋体" panose="02010600030101010101" pitchFamily="2" charset="-122"/>
                      <a:ea typeface="宋体" panose="02010600030101010101" pitchFamily="2" charset="-122"/>
                      <a:cs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，该铂电阻的阻值增加</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1.385</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1.000</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100</m:t>
                          </m:r>
                        </m:den>
                      </m:f>
                    </m:oMath>
                  </a14:m>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Ω=3.85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389206" y="538076"/>
                  <a:ext cx="11466640" cy="1019510"/>
                </a:xfrm>
                <a:prstGeom prst="rect">
                  <a:avLst/>
                </a:prstGeom>
                <a:blipFill rotWithShape="0">
                  <a:blip r:embed="rId9"/>
                  <a:stretch>
                    <a:fillRect l="-1116"/>
                  </a:stretch>
                </a:blipFill>
              </p:spPr>
              <p:txBody>
                <a:bodyPr/>
                <a:lstStyle/>
                <a:p>
                  <a:r>
                    <a:rPr lang="zh-CN" altLang="en-US">
                      <a:noFill/>
                    </a:rPr>
                    <a:t> </a:t>
                  </a:r>
                </a:p>
              </p:txBody>
            </p:sp>
          </mc:Fallback>
        </mc:AlternateContent>
        <p:grpSp>
          <p:nvGrpSpPr>
            <p:cNvPr id="16" name="组合 15"/>
            <p:cNvGrpSpPr/>
            <p:nvPr/>
          </p:nvGrpSpPr>
          <p:grpSpPr>
            <a:xfrm>
              <a:off x="0" y="189434"/>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8"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9" name="组合 65"/>
              <p:cNvGrpSpPr>
                <a:grpSpLocks/>
              </p:cNvGrpSpPr>
              <p:nvPr/>
            </p:nvGrpSpPr>
            <p:grpSpPr bwMode="auto">
              <a:xfrm>
                <a:off x="1224676" y="886173"/>
                <a:ext cx="162478" cy="162211"/>
                <a:chOff x="3104" y="165"/>
                <a:chExt cx="276" cy="275"/>
              </a:xfrm>
            </p:grpSpPr>
            <p:cxnSp>
              <p:nvCxnSpPr>
                <p:cNvPr id="20" name="直接连接符 1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9400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05458"/>
            <a:ext cx="11394632"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兴趣小组设计了如图</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cs typeface="Times New Roman" panose="02020603050405020304" pitchFamily="18" charset="0"/>
              </a:rPr>
              <a:t>所示的甲、乙两种测量铂电阻阻值的电路图，能准确测出铂电阻阻值的是</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甲</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乙</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，保护电阻</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cs typeface="Times New Roman" panose="02020603050405020304" pitchFamily="18" charset="0"/>
              </a:rPr>
              <a:t>应选</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89.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7412" y="2781722"/>
            <a:ext cx="6675588" cy="2924067"/>
          </a:xfrm>
          <a:prstGeom prst="rect">
            <a:avLst/>
          </a:prstGeom>
          <a:noFill/>
          <a:ln>
            <a:noFill/>
          </a:ln>
        </p:spPr>
      </p:pic>
      <p:sp>
        <p:nvSpPr>
          <p:cNvPr id="3" name="矩形 2"/>
          <p:cNvSpPr/>
          <p:nvPr/>
        </p:nvSpPr>
        <p:spPr>
          <a:xfrm>
            <a:off x="5159102" y="1146312"/>
            <a:ext cx="543739"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乙</a:t>
            </a:r>
            <a:endParaRPr lang="zh-CN" altLang="en-US"/>
          </a:p>
        </p:txBody>
      </p:sp>
      <p:sp>
        <p:nvSpPr>
          <p:cNvPr id="13" name="矩形 12"/>
          <p:cNvSpPr/>
          <p:nvPr/>
        </p:nvSpPr>
        <p:spPr>
          <a:xfrm>
            <a:off x="1270670" y="1754560"/>
            <a:ext cx="543739"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R</a:t>
            </a:r>
            <a:r>
              <a:rPr lang="en-US" altLang="zh-CN" sz="2800" baseline="-25000">
                <a:solidFill>
                  <a:srgbClr val="C00000"/>
                </a:solidFill>
                <a:latin typeface="Times New Roman" panose="02020603050405020304" pitchFamily="18" charset="0"/>
                <a:ea typeface="宋体" panose="02010600030101010101" pitchFamily="2" charset="-122"/>
              </a:rPr>
              <a:t>1</a:t>
            </a:r>
            <a:endParaRPr lang="zh-CN" altLang="en-US"/>
          </a:p>
        </p:txBody>
      </p:sp>
    </p:spTree>
    <p:extLst>
      <p:ext uri="{BB962C8B-B14F-4D97-AF65-F5344CB8AC3E}">
        <p14:creationId xmlns:p14="http://schemas.microsoft.com/office/powerpoint/2010/main" val="31506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406574" y="402979"/>
            <a:ext cx="8352928" cy="523220"/>
          </a:xfrm>
          <a:prstGeom prst="rect">
            <a:avLst/>
          </a:prstGeom>
        </p:spPr>
        <p:txBody>
          <a:bodyPr wrap="square">
            <a:spAutoFit/>
          </a:bodyPr>
          <a:lstStyle/>
          <a:p>
            <a:r>
              <a:rPr lang="en-US" altLang="zh-CN" sz="2800" b="1" dirty="0">
                <a:latin typeface="+mn-ea"/>
              </a:rPr>
              <a:t>3.</a:t>
            </a:r>
            <a:r>
              <a:rPr lang="zh-CN" altLang="zh-CN" sz="2800" b="1" dirty="0">
                <a:latin typeface="+mn-ea"/>
              </a:rPr>
              <a:t>测量电阻创新方案对比</a:t>
            </a:r>
            <a:endParaRPr lang="zh-CN" altLang="en-US" sz="2800" b="1" dirty="0">
              <a:latin typeface="+mn-ea"/>
            </a:endParaRPr>
          </a:p>
        </p:txBody>
      </p: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2209044599"/>
                  </p:ext>
                </p:extLst>
              </p:nvPr>
            </p:nvGraphicFramePr>
            <p:xfrm>
              <a:off x="550590" y="1142224"/>
              <a:ext cx="11161240" cy="5311906"/>
            </p:xfrm>
            <a:graphic>
              <a:graphicData uri="http://schemas.openxmlformats.org/drawingml/2006/table">
                <a:tbl>
                  <a:tblPr firstRow="1" firstCol="1" bandRow="1"/>
                  <a:tblGrid>
                    <a:gridCol w="1800200"/>
                    <a:gridCol w="3960440"/>
                    <a:gridCol w="5400600"/>
                  </a:tblGrid>
                  <a:tr h="2614726">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安安法</a:t>
                          </a: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如果已知</a:t>
                          </a:r>
                          <a:r>
                            <a:rPr lang="en-US" sz="2800">
                              <a:effectLst/>
                              <a:latin typeface="Times New Roman" panose="02020603050405020304" pitchFamily="18" charset="0"/>
                              <a:ea typeface="宋体" panose="02010600030101010101" pitchFamily="2" charset="-122"/>
                            </a:rPr>
                            <a:t> </a:t>
                          </a:r>
                          <a:r>
                            <a:rPr lang="en-US"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，则可测得</a:t>
                          </a:r>
                          <a:r>
                            <a:rPr lang="en-US" sz="2800">
                              <a:effectLst/>
                              <a:latin typeface="Times New Roman" panose="02020603050405020304" pitchFamily="18" charset="0"/>
                              <a:ea typeface="宋体" panose="02010600030101010101" pitchFamily="2" charset="-122"/>
                            </a:rPr>
                            <a:t>   </a:t>
                          </a:r>
                          <a:r>
                            <a:rPr lang="en-US" sz="2800" smtClean="0">
                              <a:effectLst/>
                              <a:latin typeface="Times New Roman" panose="02020603050405020304" pitchFamily="18" charset="0"/>
                              <a:ea typeface="宋体" panose="02010600030101010101" pitchFamily="2" charset="-122"/>
                            </a:rPr>
                            <a:t>        </a:t>
                          </a:r>
                        </a:p>
                        <a:p>
                          <a:pPr marL="72000" algn="l">
                            <a:lnSpc>
                              <a:spcPct val="15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en-US" sz="2800">
                                          <a:effectLst/>
                                          <a:latin typeface="Cambria Math" panose="02040503050406030204" pitchFamily="18" charset="0"/>
                                          <a:ea typeface="宋体" panose="02010600030101010101" pitchFamily="2" charset="-122"/>
                                        </a:rPr>
                                        <m:t>1</m:t>
                                      </m:r>
                                    </m:sub>
                                  </m:sSub>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a:effectLst/>
                                          <a:latin typeface="Cambria Math" panose="02040503050406030204" pitchFamily="18" charset="0"/>
                                          <a:ea typeface="宋体" panose="02010600030101010101" pitchFamily="2" charset="-122"/>
                                        </a:rPr>
                                        <m:t>1</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en-US" sz="2800">
                                          <a:effectLst/>
                                          <a:latin typeface="Cambria Math" panose="02040503050406030204" pitchFamily="18" charset="0"/>
                                          <a:ea typeface="宋体" panose="02010600030101010101" pitchFamily="2" charset="-122"/>
                                        </a:rPr>
                                        <m:t>2</m:t>
                                      </m:r>
                                    </m:sub>
                                  </m:sSub>
                                </m:den>
                              </m:f>
                            </m:oMath>
                          </a14:m>
                          <a:endParaRPr lang="zh-CN" sz="2800">
                            <a:effectLst/>
                            <a:latin typeface="Times New Roman" panose="02020603050405020304" pitchFamily="18" charset="0"/>
                            <a:ea typeface="宋体" panose="02010600030101010101" pitchFamily="2" charset="-122"/>
                          </a:endParaRPr>
                        </a:p>
                      </a:txBody>
                      <a:tcPr marL="16176" marR="16176"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180">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串联</a:t>
                          </a:r>
                          <a:r>
                            <a:rPr lang="zh-CN" sz="2800">
                              <a:effectLst/>
                              <a:latin typeface="Times New Roman" panose="02020603050405020304" pitchFamily="18" charset="0"/>
                              <a:ea typeface="宋体" panose="02010600030101010101" pitchFamily="2" charset="-122"/>
                            </a:rPr>
                            <a:t>一定值电阻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0</a:t>
                          </a:r>
                          <a:r>
                            <a:rPr lang="zh-CN" sz="2800">
                              <a:effectLst/>
                              <a:latin typeface="Times New Roman" panose="02020603050405020304" pitchFamily="18" charset="0"/>
                              <a:ea typeface="宋体" panose="02010600030101010101" pitchFamily="2" charset="-122"/>
                            </a:rPr>
                            <a:t>后，可测得</a:t>
                          </a:r>
                          <a:r>
                            <a:rPr lang="en-US" sz="2800">
                              <a:effectLst/>
                              <a:latin typeface="Times New Roman" panose="02020603050405020304" pitchFamily="18" charset="0"/>
                              <a:ea typeface="宋体" panose="02010600030101010101" pitchFamily="2" charset="-122"/>
                            </a:rPr>
                            <a:t>   </a:t>
                          </a:r>
                          <a:endParaRPr lang="en-US" sz="2800" smtClean="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en-US" sz="2800">
                                          <a:effectLst/>
                                          <a:latin typeface="Cambria Math" panose="02040503050406030204" pitchFamily="18" charset="0"/>
                                          <a:ea typeface="宋体" panose="02010600030101010101" pitchFamily="2" charset="-122"/>
                                        </a:rPr>
                                        <m:t>1</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a:effectLst/>
                                          <a:latin typeface="Cambria Math" panose="02040503050406030204" pitchFamily="18" charset="0"/>
                                          <a:ea typeface="宋体" panose="02010600030101010101" pitchFamily="2" charset="-122"/>
                                        </a:rPr>
                                        <m:t>1</m:t>
                                      </m:r>
                                    </m:sub>
                                  </m:sSub>
                                  <m:r>
                                    <a:rPr lang="en-US" sz="2800">
                                      <a:effectLst/>
                                      <a:latin typeface="Cambria Math" panose="02040503050406030204" pitchFamily="18" charset="0"/>
                                      <a:ea typeface="宋体" panose="02010600030101010101" pitchFamily="2" charset="-122"/>
                                    </a:rPr>
                                    <m:t>+</m:t>
                                  </m:r>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a:effectLst/>
                                          <a:latin typeface="Cambria Math" panose="02040503050406030204" pitchFamily="18" charset="0"/>
                                          <a:ea typeface="宋体" panose="02010600030101010101" pitchFamily="2" charset="-122"/>
                                        </a:rPr>
                                        <m:t>0</m:t>
                                      </m:r>
                                    </m:sub>
                                  </m:sSub>
                                  <m:r>
                                    <a:rPr lang="en-US" sz="2800">
                                      <a:effectLst/>
                                      <a:latin typeface="Cambria Math" panose="02040503050406030204" pitchFamily="18" charset="0"/>
                                      <a:ea typeface="宋体" panose="02010600030101010101" pitchFamily="2" charset="-122"/>
                                    </a:rPr>
                                    <m:t>)</m:t>
                                  </m:r>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𝐼</m:t>
                                      </m:r>
                                    </m:e>
                                    <m:sub>
                                      <m:r>
                                        <a:rPr lang="en-US" sz="2800">
                                          <a:effectLst/>
                                          <a:latin typeface="Cambria Math" panose="02040503050406030204" pitchFamily="18" charset="0"/>
                                          <a:ea typeface="宋体" panose="02010600030101010101" pitchFamily="2" charset="-122"/>
                                        </a:rPr>
                                        <m:t>2</m:t>
                                      </m:r>
                                    </m:sub>
                                  </m:sSub>
                                </m:den>
                              </m:f>
                            </m:oMath>
                          </a14:m>
                          <a:endParaRPr lang="zh-CN" sz="2800">
                            <a:effectLst/>
                            <a:latin typeface="Times New Roman" panose="02020603050405020304" pitchFamily="18" charset="0"/>
                            <a:ea typeface="宋体" panose="02010600030101010101" pitchFamily="2" charset="-122"/>
                          </a:endParaRPr>
                        </a:p>
                      </a:txBody>
                      <a:tcPr marL="16176" marR="16176"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2209044599"/>
                  </p:ext>
                </p:extLst>
              </p:nvPr>
            </p:nvGraphicFramePr>
            <p:xfrm>
              <a:off x="550590" y="1142224"/>
              <a:ext cx="11161240" cy="5311906"/>
            </p:xfrm>
            <a:graphic>
              <a:graphicData uri="http://schemas.openxmlformats.org/drawingml/2006/table">
                <a:tbl>
                  <a:tblPr firstRow="1" firstCol="1" bandRow="1"/>
                  <a:tblGrid>
                    <a:gridCol w="1800200"/>
                    <a:gridCol w="3960440"/>
                    <a:gridCol w="5400600"/>
                  </a:tblGrid>
                  <a:tr h="2614726">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安安法</a:t>
                          </a: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6176" marR="16176"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6885" t="-233" r="-226" b="-103730"/>
                          </a:stretch>
                        </a:blipFill>
                      </a:tcPr>
                    </a:tc>
                  </a:tr>
                  <a:tr h="2697180">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8858" marR="8858"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6176" marR="16176" marT="8858" marB="88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6885" t="-97065" r="-226" b="-451"/>
                          </a:stretch>
                        </a:blipFill>
                      </a:tcPr>
                    </a:tc>
                  </a:tr>
                </a:tbl>
              </a:graphicData>
            </a:graphic>
          </p:graphicFrame>
        </mc:Fallback>
      </mc:AlternateContent>
      <p:pic>
        <p:nvPicPr>
          <p:cNvPr id="7" name="image292.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966" y="1553681"/>
            <a:ext cx="2429823" cy="1512168"/>
          </a:xfrm>
          <a:prstGeom prst="rect">
            <a:avLst/>
          </a:prstGeom>
          <a:noFill/>
          <a:ln>
            <a:noFill/>
          </a:ln>
        </p:spPr>
      </p:pic>
      <p:pic>
        <p:nvPicPr>
          <p:cNvPr id="8" name="image295.jpe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3391" y="4363419"/>
            <a:ext cx="2429823" cy="1512168"/>
          </a:xfrm>
          <a:prstGeom prst="rect">
            <a:avLst/>
          </a:prstGeom>
          <a:noFill/>
          <a:ln>
            <a:noFill/>
          </a:ln>
        </p:spPr>
      </p:pic>
      <p:pic>
        <p:nvPicPr>
          <p:cNvPr id="9" name="image294.jpe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8204" y="2690664"/>
            <a:ext cx="360040" cy="360040"/>
          </a:xfrm>
          <a:prstGeom prst="rect">
            <a:avLst/>
          </a:prstGeom>
          <a:noFill/>
          <a:ln>
            <a:noFill/>
          </a:ln>
        </p:spPr>
      </p:pic>
      <p:pic>
        <p:nvPicPr>
          <p:cNvPr id="10" name="image296.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1973" y="1832430"/>
            <a:ext cx="378520" cy="378520"/>
          </a:xfrm>
          <a:prstGeom prst="rect">
            <a:avLst/>
          </a:prstGeom>
          <a:noFill/>
          <a:ln>
            <a:noFill/>
          </a:ln>
        </p:spPr>
      </p:pic>
      <p:pic>
        <p:nvPicPr>
          <p:cNvPr id="11" name="image297.jpe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777" y="5374010"/>
            <a:ext cx="378520" cy="378520"/>
          </a:xfrm>
          <a:prstGeom prst="rect">
            <a:avLst/>
          </a:prstGeom>
          <a:noFill/>
          <a:ln>
            <a:noFill/>
          </a:ln>
        </p:spPr>
      </p:pic>
      <p:pic>
        <p:nvPicPr>
          <p:cNvPr id="15" name="image296.jpe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6" y="4493799"/>
            <a:ext cx="378520" cy="378520"/>
          </a:xfrm>
          <a:prstGeom prst="rect">
            <a:avLst/>
          </a:prstGeom>
          <a:noFill/>
          <a:ln>
            <a:noFill/>
          </a:ln>
        </p:spPr>
      </p:pic>
    </p:spTree>
    <p:extLst>
      <p:ext uri="{BB962C8B-B14F-4D97-AF65-F5344CB8AC3E}">
        <p14:creationId xmlns:p14="http://schemas.microsoft.com/office/powerpoint/2010/main" val="25112220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1" name="组合 30"/>
          <p:cNvGrpSpPr/>
          <p:nvPr/>
        </p:nvGrpSpPr>
        <p:grpSpPr>
          <a:xfrm>
            <a:off x="0" y="1269554"/>
            <a:ext cx="11855846" cy="3456384"/>
            <a:chOff x="0" y="189434"/>
            <a:chExt cx="11855846" cy="3456384"/>
          </a:xfrm>
        </p:grpSpPr>
        <mc:AlternateContent xmlns:mc="http://schemas.openxmlformats.org/markup-compatibility/2006" xmlns:a14="http://schemas.microsoft.com/office/drawing/2010/main">
          <mc:Choice Requires="a14">
            <p:sp>
              <p:nvSpPr>
                <p:cNvPr id="32" name="矩形 31"/>
                <p:cNvSpPr/>
                <p:nvPr/>
              </p:nvSpPr>
              <p:spPr>
                <a:xfrm>
                  <a:off x="389206" y="687316"/>
                  <a:ext cx="11466640" cy="295850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由于</a:t>
                  </a:r>
                  <a:r>
                    <a:rPr lang="en-US" altLang="zh-CN" sz="2800">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内阻确定，所以用</a:t>
                  </a:r>
                  <a:r>
                    <a:rPr lang="en-US" altLang="zh-CN" sz="2800">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测量</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电阻的电压，用</a:t>
                  </a:r>
                  <a:r>
                    <a:rPr lang="en-US" altLang="zh-CN" sz="2800">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rPr>
                    <a:t>与</a:t>
                  </a:r>
                  <a:r>
                    <a:rPr lang="en-US" altLang="zh-CN" sz="2800">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之差来测量经过铂电阻的电流，故能准确测出铂电阻阻值的是乙；</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电路中的最大电流为</a:t>
                  </a:r>
                  <a:r>
                    <a:rPr lang="en-US" altLang="zh-CN" sz="2800">
                      <a:effectLst/>
                      <a:latin typeface="Times New Roman" panose="02020603050405020304" pitchFamily="18" charset="0"/>
                      <a:ea typeface="宋体" panose="02010600030101010101" pitchFamily="2" charset="-122"/>
                    </a:rPr>
                    <a:t>0.3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r>
                    <a:rPr lang="zh-CN" altLang="zh-CN" sz="2800">
                      <a:effectLst/>
                      <a:latin typeface="Times New Roman" panose="02020603050405020304" pitchFamily="18" charset="0"/>
                      <a:ea typeface="楷体" panose="02010609060101010101" pitchFamily="49" charset="-122"/>
                    </a:rPr>
                    <a:t>，可得电路中的最小阻值</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min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5</m:t>
                          </m:r>
                        </m:num>
                        <m:den>
                          <m:r>
                            <a:rPr lang="en-US" altLang="zh-CN" sz="2800">
                              <a:effectLst/>
                              <a:latin typeface="Cambria Math" panose="02040503050406030204" pitchFamily="18" charset="0"/>
                              <a:ea typeface="宋体" panose="02010600030101010101" pitchFamily="2" charset="-122"/>
                            </a:rPr>
                            <m:t>0.000 3</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Ω≈17</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kΩ</a:t>
                  </a:r>
                  <a:r>
                    <a:rPr lang="zh-CN" altLang="zh-CN" sz="2800">
                      <a:effectLst/>
                      <a:latin typeface="Times New Roman" panose="02020603050405020304" pitchFamily="18" charset="0"/>
                      <a:ea typeface="楷体" panose="02010609060101010101" pitchFamily="49" charset="-122"/>
                    </a:rPr>
                    <a:t>，可知保护电阻</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应选</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2" name="矩形 31"/>
                <p:cNvSpPr>
                  <a:spLocks noRot="1" noChangeAspect="1" noMove="1" noResize="1" noEditPoints="1" noAdjustHandles="1" noChangeArrowheads="1" noChangeShapeType="1" noTextEdit="1"/>
                </p:cNvSpPr>
                <p:nvPr/>
              </p:nvSpPr>
              <p:spPr>
                <a:xfrm>
                  <a:off x="389206" y="687316"/>
                  <a:ext cx="11466640" cy="2958502"/>
                </a:xfrm>
                <a:prstGeom prst="rect">
                  <a:avLst/>
                </a:prstGeom>
                <a:blipFill rotWithShape="0">
                  <a:blip r:embed="rId8"/>
                  <a:stretch>
                    <a:fillRect l="-1116" r="-4200" b="-2268"/>
                  </a:stretch>
                </a:blipFill>
              </p:spPr>
              <p:txBody>
                <a:bodyPr/>
                <a:lstStyle/>
                <a:p>
                  <a:r>
                    <a:rPr lang="zh-CN" altLang="en-US">
                      <a:noFill/>
                    </a:rPr>
                    <a:t> </a:t>
                  </a:r>
                </a:p>
              </p:txBody>
            </p:sp>
          </mc:Fallback>
        </mc:AlternateContent>
        <p:grpSp>
          <p:nvGrpSpPr>
            <p:cNvPr id="33" name="组合 32"/>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8846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503619"/>
            <a:ext cx="11394632" cy="2062079"/>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用</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问中能准确测出铂电阻阻值的电路测温时，某次测量读得</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示数为</a:t>
            </a:r>
            <a:r>
              <a:rPr lang="en-US" altLang="zh-CN" sz="2800">
                <a:latin typeface="Times New Roman" panose="02020603050405020304" pitchFamily="18" charset="0"/>
                <a:ea typeface="宋体" panose="02010600030101010101" pitchFamily="2" charset="-122"/>
              </a:rPr>
              <a:t>295 μA</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示数如图</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cs typeface="Times New Roman" panose="02020603050405020304" pitchFamily="18" charset="0"/>
              </a:rPr>
              <a:t>所示，该示数为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μA</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，则所测温度为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ea typeface="Times New Roman" panose="02020603050405020304" pitchFamily="18" charset="0"/>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计算结果保留</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位有效数字</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6" name="圆角矩形 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2" name="image90.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4633" y="2997746"/>
            <a:ext cx="5301147" cy="2304256"/>
          </a:xfrm>
          <a:prstGeom prst="rect">
            <a:avLst/>
          </a:prstGeom>
          <a:noFill/>
          <a:ln>
            <a:noFill/>
          </a:ln>
        </p:spPr>
      </p:pic>
      <p:sp>
        <p:nvSpPr>
          <p:cNvPr id="3" name="矩形 2"/>
          <p:cNvSpPr/>
          <p:nvPr/>
        </p:nvSpPr>
        <p:spPr>
          <a:xfrm>
            <a:off x="7660332" y="1263523"/>
            <a:ext cx="813043"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62.0</a:t>
            </a:r>
            <a:endParaRPr lang="zh-CN" altLang="en-US"/>
          </a:p>
        </p:txBody>
      </p:sp>
      <p:sp>
        <p:nvSpPr>
          <p:cNvPr id="13" name="矩形 12"/>
          <p:cNvSpPr/>
          <p:nvPr/>
        </p:nvSpPr>
        <p:spPr>
          <a:xfrm>
            <a:off x="1192577" y="1917626"/>
            <a:ext cx="5437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51</a:t>
            </a:r>
            <a:endParaRPr lang="zh-CN" altLang="en-US"/>
          </a:p>
        </p:txBody>
      </p:sp>
    </p:spTree>
    <p:extLst>
      <p:ext uri="{BB962C8B-B14F-4D97-AF65-F5344CB8AC3E}">
        <p14:creationId xmlns:p14="http://schemas.microsoft.com/office/powerpoint/2010/main" val="26724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0" name="组合 19"/>
          <p:cNvGrpSpPr/>
          <p:nvPr/>
        </p:nvGrpSpPr>
        <p:grpSpPr>
          <a:xfrm>
            <a:off x="0" y="621482"/>
            <a:ext cx="11855846" cy="3460611"/>
            <a:chOff x="0" y="189434"/>
            <a:chExt cx="11855846" cy="3460611"/>
          </a:xfrm>
        </p:grpSpPr>
        <mc:AlternateContent xmlns:mc="http://schemas.openxmlformats.org/markup-compatibility/2006" xmlns:a14="http://schemas.microsoft.com/office/drawing/2010/main">
          <mc:Choice Requires="a14">
            <p:sp>
              <p:nvSpPr>
                <p:cNvPr id="22" name="矩形 21"/>
                <p:cNvSpPr/>
                <p:nvPr/>
              </p:nvSpPr>
              <p:spPr>
                <a:xfrm>
                  <a:off x="389206" y="624280"/>
                  <a:ext cx="11466640" cy="3025765"/>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由题图可知</a:t>
                  </a:r>
                  <a:r>
                    <a:rPr lang="en-US" altLang="zh-CN" sz="2800">
                      <a:effectLst/>
                      <a:latin typeface="Times New Roman" panose="02020603050405020304" pitchFamily="18" charset="0"/>
                      <a:ea typeface="宋体" panose="02010600030101010101" pitchFamily="2" charset="-122"/>
                    </a:rPr>
                    <a:t>A</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的最小分度值为</a:t>
                  </a:r>
                  <a:r>
                    <a:rPr lang="en-US" altLang="zh-CN" sz="28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μA</a:t>
                  </a:r>
                  <a:r>
                    <a:rPr lang="zh-CN" altLang="zh-CN" sz="2800">
                      <a:effectLst/>
                      <a:latin typeface="Times New Roman" panose="02020603050405020304" pitchFamily="18" charset="0"/>
                      <a:ea typeface="楷体" panose="02010609060101010101" pitchFamily="49" charset="-122"/>
                    </a:rPr>
                    <a:t>，则其读数为</a:t>
                  </a:r>
                  <a:r>
                    <a:rPr lang="en-US" altLang="zh-CN" sz="2800">
                      <a:effectLst/>
                      <a:latin typeface="Times New Roman" panose="02020603050405020304" pitchFamily="18" charset="0"/>
                      <a:ea typeface="宋体" panose="02010600030101010101" pitchFamily="2" charset="-122"/>
                    </a:rPr>
                    <a:t>62.0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μA</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根据欧姆定律可得</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a:rPr lang="en-US" altLang="zh-CN" sz="2800">
                                  <a:effectLst/>
                                  <a:latin typeface="Cambria Math" panose="02040503050406030204" pitchFamily="18" charset="0"/>
                                  <a:ea typeface="宋体" panose="02010600030101010101" pitchFamily="2" charset="-122"/>
                                </a:rPr>
                                <m:t>1</m:t>
                              </m:r>
                            </m:sub>
                          </m:sSub>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A</m:t>
                              </m:r>
                              <m:r>
                                <a:rPr lang="en-US" altLang="zh-CN" sz="2800">
                                  <a:effectLst/>
                                  <a:latin typeface="Cambria Math" panose="02040503050406030204" pitchFamily="18" charset="0"/>
                                  <a:ea typeface="宋体" panose="02010600030101010101" pitchFamily="2" charset="-122"/>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a:rPr lang="en-US" altLang="zh-CN" sz="2800">
                                  <a:effectLst/>
                                  <a:latin typeface="Cambria Math" panose="02040503050406030204" pitchFamily="18" charset="0"/>
                                  <a:ea typeface="宋体" panose="02010600030101010101" pitchFamily="2" charset="-122"/>
                                </a:rPr>
                                <m:t>2</m:t>
                              </m:r>
                            </m:sub>
                          </m:sSub>
                          <m:r>
                            <a:rPr lang="en-US" altLang="zh-CN" sz="2800" i="1">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a:rPr lang="en-US" altLang="zh-CN" sz="2800">
                                  <a:effectLst/>
                                  <a:latin typeface="Cambria Math" panose="02040503050406030204" pitchFamily="18" charset="0"/>
                                  <a:ea typeface="宋体" panose="02010600030101010101" pitchFamily="2" charset="-122"/>
                                </a:rPr>
                                <m:t>1</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根据题图</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可知</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000+3.85</a:t>
                  </a:r>
                  <a:r>
                    <a:rPr lang="en-US" altLang="zh-CN" sz="2800" i="1">
                      <a:effectLst/>
                      <a:latin typeface="Times New Roman" panose="02020603050405020304" pitchFamily="18" charset="0"/>
                      <a:ea typeface="宋体" panose="02010600030101010101" pitchFamily="2" charset="-122"/>
                    </a:rPr>
                    <a:t>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代入数据，解得</a:t>
                  </a:r>
                  <a:r>
                    <a:rPr lang="en-US" altLang="zh-CN" sz="2800" i="1">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≈51</a:t>
                  </a:r>
                  <a:r>
                    <a:rPr lang="en-US" altLang="zh-CN" sz="2800">
                      <a:effectLst/>
                      <a:latin typeface="Times New Roman" panose="02020603050405020304" pitchFamily="18" charset="0"/>
                      <a:ea typeface="楷体" panose="02010609060101010101" pitchFamily="49" charset="-122"/>
                    </a:rPr>
                    <a:t> </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24280"/>
                  <a:ext cx="11466640" cy="3025765"/>
                </a:xfrm>
                <a:prstGeom prst="rect">
                  <a:avLst/>
                </a:prstGeom>
                <a:blipFill rotWithShape="0">
                  <a:blip r:embed="rId2"/>
                  <a:stretch>
                    <a:fillRect l="-1116" b="-2012"/>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6" name="圆角矩形 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4"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extLst>
      <p:ext uri="{BB962C8B-B14F-4D97-AF65-F5344CB8AC3E}">
        <p14:creationId xmlns:p14="http://schemas.microsoft.com/office/powerpoint/2010/main" val="29075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47725"/>
            <a:ext cx="11466640" cy="5858246"/>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山东烟台市、德州市、东营市诊断</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某实验小组要测量某电阻</a:t>
            </a:r>
            <a:r>
              <a:rPr lang="en-US" altLang="zh-CN" sz="2800" i="1">
                <a:latin typeface="Times New Roman" panose="02020603050405020304" pitchFamily="18" charset="0"/>
                <a:ea typeface="宋体" panose="02010600030101010101" pitchFamily="2" charset="-122"/>
              </a:rPr>
              <a:t>R</a:t>
            </a:r>
            <a:r>
              <a:rPr lang="en-US" altLang="zh-CN" sz="2800" i="1" baseline="-25000">
                <a:latin typeface="Times New Roman" panose="02020603050405020304" pitchFamily="18" charset="0"/>
                <a:ea typeface="宋体" panose="02010600030101010101" pitchFamily="2" charset="-122"/>
              </a:rPr>
              <a:t>x</a:t>
            </a:r>
            <a:r>
              <a:rPr lang="zh-CN" altLang="zh-CN" sz="2800">
                <a:latin typeface="Times New Roman" panose="02020603050405020304" pitchFamily="18" charset="0"/>
                <a:ea typeface="宋体" panose="02010600030101010101" pitchFamily="2" charset="-122"/>
              </a:rPr>
              <a:t>的阻值，待测电阻大约为</a:t>
            </a:r>
            <a:r>
              <a:rPr lang="en-US" altLang="zh-CN" sz="2800">
                <a:latin typeface="Times New Roman" panose="02020603050405020304" pitchFamily="18" charset="0"/>
                <a:ea typeface="宋体" panose="02010600030101010101" pitchFamily="2" charset="-122"/>
              </a:rPr>
              <a:t>30 Ω</a:t>
            </a:r>
            <a:r>
              <a:rPr lang="zh-CN" altLang="zh-CN" sz="2800">
                <a:latin typeface="Times New Roman" panose="02020603050405020304" pitchFamily="18" charset="0"/>
                <a:ea typeface="宋体" panose="02010600030101010101" pitchFamily="2" charset="-122"/>
              </a:rPr>
              <a:t>，实验室提供以下器材：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电源</a:t>
            </a:r>
            <a:r>
              <a:rPr lang="en-US" altLang="zh-CN" sz="2800" i="1">
                <a:latin typeface="Times New Roman" panose="02020603050405020304" pitchFamily="18" charset="0"/>
                <a:ea typeface="宋体" panose="02010600030101010101" pitchFamily="2" charset="-122"/>
              </a:rPr>
              <a:t>E</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电动势为</a:t>
            </a:r>
            <a:r>
              <a:rPr lang="en-US" altLang="zh-CN" sz="2800">
                <a:latin typeface="Times New Roman" panose="02020603050405020304" pitchFamily="18" charset="0"/>
                <a:ea typeface="宋体" panose="02010600030101010101" pitchFamily="2" charset="-122"/>
              </a:rPr>
              <a:t>3 V)</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量程为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 mA</a:t>
            </a:r>
            <a:r>
              <a:rPr lang="zh-CN" altLang="zh-CN" sz="2800">
                <a:latin typeface="Times New Roman" panose="02020603050405020304" pitchFamily="18" charset="0"/>
                <a:ea typeface="宋体" panose="02010600030101010101" pitchFamily="2" charset="-122"/>
              </a:rPr>
              <a:t>，内阻为</a:t>
            </a:r>
            <a:r>
              <a:rPr lang="en-US" altLang="zh-CN" sz="2800">
                <a:latin typeface="Times New Roman" panose="02020603050405020304" pitchFamily="18" charset="0"/>
                <a:ea typeface="宋体" panose="02010600030101010101" pitchFamily="2" charset="-122"/>
              </a:rPr>
              <a:t>90 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电压表</a:t>
            </a:r>
            <a:r>
              <a:rPr lang="en-US" altLang="zh-CN" sz="2800">
                <a:latin typeface="Times New Roman" panose="02020603050405020304" pitchFamily="18" charset="0"/>
                <a:ea typeface="宋体" panose="02010600030101010101" pitchFamily="2" charset="-122"/>
              </a:rPr>
              <a:t>V(</a:t>
            </a:r>
            <a:r>
              <a:rPr lang="zh-CN" altLang="zh-CN" sz="2800">
                <a:latin typeface="Times New Roman" panose="02020603050405020304" pitchFamily="18" charset="0"/>
                <a:ea typeface="宋体" panose="02010600030101010101" pitchFamily="2" charset="-122"/>
              </a:rPr>
              <a:t>量程为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 V</a:t>
            </a:r>
            <a:r>
              <a:rPr lang="zh-CN" altLang="zh-CN" sz="2800">
                <a:latin typeface="Times New Roman" panose="02020603050405020304" pitchFamily="18" charset="0"/>
                <a:ea typeface="宋体" panose="02010600030101010101" pitchFamily="2" charset="-122"/>
              </a:rPr>
              <a:t>，内阻约为</a:t>
            </a:r>
            <a:r>
              <a:rPr lang="en-US" altLang="zh-CN" sz="2800">
                <a:latin typeface="Times New Roman" panose="02020603050405020304" pitchFamily="18" charset="0"/>
                <a:ea typeface="宋体" panose="02010600030101010101" pitchFamily="2" charset="-122"/>
              </a:rPr>
              <a:t>2 kΩ)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滑动变阻器</a:t>
            </a:r>
            <a:r>
              <a:rPr lang="en-US" altLang="zh-CN" sz="2800" i="1">
                <a:latin typeface="Times New Roman" panose="02020603050405020304" pitchFamily="18" charset="0"/>
                <a:ea typeface="宋体" panose="02010600030101010101" pitchFamily="2" charset="-122"/>
              </a:rPr>
              <a:t>R</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阻值范围</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20 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E.</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阻值为</a:t>
            </a:r>
            <a:r>
              <a:rPr lang="en-US" altLang="zh-CN" sz="2800">
                <a:latin typeface="Times New Roman" panose="02020603050405020304" pitchFamily="18" charset="0"/>
                <a:ea typeface="宋体" panose="02010600030101010101" pitchFamily="2" charset="-122"/>
              </a:rPr>
              <a:t>10 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F.</a:t>
            </a:r>
            <a:r>
              <a:rPr lang="zh-CN" altLang="zh-CN" sz="2800">
                <a:latin typeface="Times New Roman" panose="02020603050405020304" pitchFamily="18" charset="0"/>
                <a:ea typeface="宋体" panose="02010600030101010101" pitchFamily="2" charset="-122"/>
              </a:rPr>
              <a:t>定值电阻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阻值为</a:t>
            </a:r>
            <a:r>
              <a:rPr lang="en-US" altLang="zh-CN" sz="2800">
                <a:latin typeface="Times New Roman" panose="02020603050405020304" pitchFamily="18" charset="0"/>
                <a:ea typeface="宋体" panose="02010600030101010101" pitchFamily="2" charset="-122"/>
              </a:rPr>
              <a:t>1 000 Ω)</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开关</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及导线若干</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44541"/>
            <a:ext cx="11466640" cy="1415748"/>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实验开始前，需要将电流表</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cs typeface="Times New Roman" panose="02020603050405020304" pitchFamily="18" charset="0"/>
              </a:rPr>
              <a:t>与定值电阻</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选填</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并联，将电流表量程扩大，扩大后的量程为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mA</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7525841" y="373116"/>
            <a:ext cx="524503"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R</a:t>
            </a:r>
            <a:r>
              <a:rPr lang="en-US" altLang="zh-CN" sz="2800" baseline="-25000">
                <a:solidFill>
                  <a:srgbClr val="C00000"/>
                </a:solidFill>
                <a:latin typeface="Times New Roman" panose="02020603050405020304" pitchFamily="18" charset="0"/>
                <a:ea typeface="宋体" panose="02010600030101010101" pitchFamily="2" charset="-122"/>
              </a:rPr>
              <a:t>1</a:t>
            </a:r>
            <a:endParaRPr lang="zh-CN" altLang="en-US"/>
          </a:p>
        </p:txBody>
      </p:sp>
      <p:sp>
        <p:nvSpPr>
          <p:cNvPr id="17" name="矩形 16"/>
          <p:cNvSpPr/>
          <p:nvPr/>
        </p:nvSpPr>
        <p:spPr>
          <a:xfrm>
            <a:off x="7419925" y="1074032"/>
            <a:ext cx="1096775"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a:t>
            </a:r>
            <a:r>
              <a:rPr lang="en-US" altLang="zh-CN" sz="2800" i="1">
                <a:solidFill>
                  <a:srgbClr val="C00000"/>
                </a:solidFill>
                <a:latin typeface="Times New Roman" panose="02020603050405020304" pitchFamily="18" charset="0"/>
                <a:ea typeface="宋体" panose="02010600030101010101" pitchFamily="2" charset="-122"/>
              </a:rPr>
              <a:t>~</a:t>
            </a:r>
            <a:r>
              <a:rPr lang="en-US" altLang="zh-CN" sz="2800">
                <a:solidFill>
                  <a:srgbClr val="C00000"/>
                </a:solidFill>
                <a:latin typeface="Times New Roman" panose="02020603050405020304" pitchFamily="18" charset="0"/>
                <a:ea typeface="宋体" panose="02010600030101010101" pitchFamily="2" charset="-122"/>
              </a:rPr>
              <a:t>100</a:t>
            </a:r>
            <a:endParaRPr lang="zh-CN" altLang="en-US"/>
          </a:p>
        </p:txBody>
      </p:sp>
      <p:grpSp>
        <p:nvGrpSpPr>
          <p:cNvPr id="18" name="组合 17"/>
          <p:cNvGrpSpPr/>
          <p:nvPr/>
        </p:nvGrpSpPr>
        <p:grpSpPr>
          <a:xfrm>
            <a:off x="0" y="2000725"/>
            <a:ext cx="11855846" cy="3661317"/>
            <a:chOff x="0" y="189434"/>
            <a:chExt cx="11855846" cy="3661317"/>
          </a:xfrm>
        </p:grpSpPr>
        <mc:AlternateContent xmlns:mc="http://schemas.openxmlformats.org/markup-compatibility/2006" xmlns:a14="http://schemas.microsoft.com/office/drawing/2010/main">
          <mc:Choice Requires="a14">
            <p:sp>
              <p:nvSpPr>
                <p:cNvPr id="20" name="矩形 19"/>
                <p:cNvSpPr/>
                <p:nvPr/>
              </p:nvSpPr>
              <p:spPr>
                <a:xfrm>
                  <a:off x="389206" y="647695"/>
                  <a:ext cx="11466640" cy="3203056"/>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待测电阻大约为</a:t>
                  </a:r>
                  <a:r>
                    <a:rPr lang="en-US" altLang="zh-CN" sz="2800">
                      <a:effectLst/>
                      <a:latin typeface="Times New Roman" panose="02020603050405020304" pitchFamily="18" charset="0"/>
                      <a:ea typeface="宋体" panose="02010600030101010101" pitchFamily="2" charset="-122"/>
                    </a:rPr>
                    <a:t>30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，根据</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i="1">
                                  <a:effectLst/>
                                  <a:latin typeface="Cambria Math" panose="02040503050406030204" pitchFamily="18" charset="0"/>
                                  <a:ea typeface="宋体" panose="02010600030101010101" pitchFamily="2" charset="-122"/>
                                </a:rPr>
                                <m:t>𝑥</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30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A=0.1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A=100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则实验开始前，需要将电流表</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与定值电阻</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rPr>
                    <a:t>并联，将电流表量程扩大，根据</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m:rPr>
                                  <m:sty m:val="p"/>
                                </m:rPr>
                                <a:rPr lang="en-US" altLang="zh-CN" sz="2800">
                                  <a:effectLst/>
                                  <a:latin typeface="Cambria Math" panose="02040503050406030204" pitchFamily="18" charset="0"/>
                                  <a:ea typeface="宋体" panose="02010600030101010101" pitchFamily="2" charset="-122"/>
                                </a:rPr>
                                <m:t>g</m:t>
                              </m:r>
                            </m:sub>
                          </m:sSub>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g</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1</m:t>
                              </m:r>
                            </m:sub>
                          </m:sSub>
                        </m:den>
                      </m:f>
                    </m:oMath>
                  </a14:m>
                  <a:r>
                    <a:rPr lang="en-US" altLang="zh-CN" sz="2800">
                      <a:effectLst/>
                      <a:latin typeface="Times New Roman" panose="02020603050405020304" pitchFamily="18" charset="0"/>
                      <a:ea typeface="宋体" panose="02010600030101010101" pitchFamily="2" charset="-122"/>
                    </a:rPr>
                    <a:t>=10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10×90</m:t>
                          </m:r>
                        </m:num>
                        <m:den>
                          <m:r>
                            <a:rPr lang="en-US" altLang="zh-CN" sz="2800">
                              <a:effectLst/>
                              <a:latin typeface="Cambria Math" panose="02040503050406030204" pitchFamily="18" charset="0"/>
                              <a:ea typeface="宋体" panose="02010600030101010101" pitchFamily="2" charset="-122"/>
                            </a:rPr>
                            <m:t>10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mA=100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endParaRPr lang="zh-CN" altLang="zh-CN" sz="1100">
                    <a:effectLst/>
                    <a:latin typeface="Times New Roman" panose="02020603050405020304" pitchFamily="18" charset="0"/>
                    <a:ea typeface="宋体" panose="02010600030101010101" pitchFamily="2" charset="-122"/>
                  </a:endParaRPr>
                </a:p>
                <a:p>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可知扩大后的量程为</a:t>
                  </a:r>
                  <a:r>
                    <a:rPr lang="en-US" altLang="zh-CN" sz="2800">
                      <a:effectLst/>
                      <a:latin typeface="Times New Roman" panose="02020603050405020304" pitchFamily="18" charset="0"/>
                      <a:ea typeface="宋体" panose="02010600030101010101" pitchFamily="2" charset="-122"/>
                    </a:rPr>
                    <a:t>0</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389206" y="647695"/>
                  <a:ext cx="11466640" cy="3203056"/>
                </a:xfrm>
                <a:prstGeom prst="rect">
                  <a:avLst/>
                </a:prstGeom>
                <a:blipFill rotWithShape="0">
                  <a:blip r:embed="rId8"/>
                  <a:stretch>
                    <a:fillRect l="-1116" r="-585" b="-4183"/>
                  </a:stretch>
                </a:blipFill>
              </p:spPr>
              <p:txBody>
                <a:bodyPr/>
                <a:lstStyle/>
                <a:p>
                  <a:r>
                    <a:rPr lang="zh-CN" altLang="en-US">
                      <a:noFill/>
                    </a:rPr>
                    <a:t> </a:t>
                  </a:r>
                </a:p>
              </p:txBody>
            </p:sp>
          </mc:Fallback>
        </mc:AlternateContent>
        <p:grpSp>
          <p:nvGrpSpPr>
            <p:cNvPr id="21" name="组合 20"/>
            <p:cNvGrpSpPr/>
            <p:nvPr/>
          </p:nvGrpSpPr>
          <p:grpSpPr>
            <a:xfrm>
              <a:off x="0" y="189434"/>
              <a:ext cx="1439863" cy="424932"/>
              <a:chOff x="51643" y="755060"/>
              <a:chExt cx="1439863" cy="424932"/>
            </a:xfrm>
          </p:grpSpPr>
          <p:sp>
            <p:nvSpPr>
              <p:cNvPr id="22" name="矩形 2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30" name="直接连接符 2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2474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988654"/>
            <a:ext cx="6570096"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cs typeface="Times New Roman" panose="02020603050405020304" pitchFamily="18" charset="0"/>
              </a:rPr>
              <a:t>实验要求待测电阻两端的电压从零开始连续增加，尽可能多测量几组数据，并减小实验误差，请根据上述要求在图甲虚线框中画出实验电路图；</a:t>
            </a:r>
            <a:endParaRPr lang="zh-CN" altLang="zh-CN" sz="110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1" name="image92.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66" y="1032768"/>
            <a:ext cx="4011288" cy="2826574"/>
          </a:xfrm>
          <a:prstGeom prst="rect">
            <a:avLst/>
          </a:prstGeom>
          <a:noFill/>
          <a:ln>
            <a:noFill/>
          </a:ln>
        </p:spPr>
      </p:pic>
      <p:sp>
        <p:nvSpPr>
          <p:cNvPr id="12" name="矩形 11"/>
          <p:cNvSpPr/>
          <p:nvPr/>
        </p:nvSpPr>
        <p:spPr>
          <a:xfrm>
            <a:off x="389206" y="3668489"/>
            <a:ext cx="6570096" cy="769417"/>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见解析图</a:t>
            </a:r>
            <a:endParaRPr lang="zh-CN" altLang="zh-CN" sz="1100">
              <a:solidFill>
                <a:srgbClr val="0070C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53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 name="组合 1"/>
          <p:cNvGrpSpPr/>
          <p:nvPr/>
        </p:nvGrpSpPr>
        <p:grpSpPr>
          <a:xfrm>
            <a:off x="0" y="837506"/>
            <a:ext cx="11677600" cy="3135917"/>
            <a:chOff x="0" y="837506"/>
            <a:chExt cx="11677600" cy="3135917"/>
          </a:xfrm>
        </p:grpSpPr>
        <p:grpSp>
          <p:nvGrpSpPr>
            <p:cNvPr id="20" name="组合 19"/>
            <p:cNvGrpSpPr/>
            <p:nvPr/>
          </p:nvGrpSpPr>
          <p:grpSpPr>
            <a:xfrm>
              <a:off x="0" y="837506"/>
              <a:ext cx="8399462" cy="3135917"/>
              <a:chOff x="0" y="189434"/>
              <a:chExt cx="8399462" cy="3135917"/>
            </a:xfrm>
          </p:grpSpPr>
          <p:sp>
            <p:nvSpPr>
              <p:cNvPr id="22" name="矩形 21"/>
              <p:cNvSpPr/>
              <p:nvPr/>
            </p:nvSpPr>
            <p:spPr>
              <a:xfrm>
                <a:off x="389206" y="647695"/>
                <a:ext cx="8010256" cy="2677656"/>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要求待测电阻两端的电压从零开始连续增加，则滑动变阻器应采用分压式接法；由于改装后电流表内阻已知，则电流表应采用内接法，故实验电路图如图所示。</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17" name="image94.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3518" y="1295767"/>
              <a:ext cx="2774082" cy="2593057"/>
            </a:xfrm>
            <a:prstGeom prst="rect">
              <a:avLst/>
            </a:prstGeom>
            <a:noFill/>
            <a:ln>
              <a:noFill/>
            </a:ln>
          </p:spPr>
        </p:pic>
      </p:grpSp>
    </p:spTree>
    <p:extLst>
      <p:ext uri="{BB962C8B-B14F-4D97-AF65-F5344CB8AC3E}">
        <p14:creationId xmlns:p14="http://schemas.microsoft.com/office/powerpoint/2010/main" val="25895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937408"/>
            <a:ext cx="8730336" cy="270841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dirty="0">
                <a:latin typeface="Times New Roman" panose="02020603050405020304" pitchFamily="18" charset="0"/>
                <a:ea typeface="宋体" panose="02010600030101010101" pitchFamily="2" charset="-122"/>
              </a:rPr>
              <a:t>(3)</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实验中，改变滑动变阻器滑片的位置</a:t>
            </a:r>
            <a:r>
              <a:rPr lang="zh-CN" altLang="zh-CN" sz="2800" dirty="0" smtClean="0">
                <a:latin typeface="Times New Roman" panose="02020603050405020304" pitchFamily="18" charset="0"/>
                <a:ea typeface="宋体" panose="02010600030101010101" pitchFamily="2" charset="-122"/>
                <a:cs typeface="Times New Roman" panose="02020603050405020304" pitchFamily="18" charset="0"/>
              </a:rPr>
              <a:t>得到</a:t>
            </a:r>
            <a:r>
              <a:rPr lang="zh-CN" altLang="zh-CN" sz="2800" dirty="0" smtClean="0">
                <a:latin typeface="Times New Roman" panose="02020603050405020304" pitchFamily="18" charset="0"/>
                <a:ea typeface="宋体" panose="02010600030101010101" pitchFamily="2" charset="-122"/>
              </a:rPr>
              <a:t>多</a:t>
            </a:r>
            <a:r>
              <a:rPr lang="zh-CN" altLang="zh-CN" sz="2800" dirty="0">
                <a:latin typeface="Times New Roman" panose="02020603050405020304" pitchFamily="18" charset="0"/>
                <a:ea typeface="宋体" panose="02010600030101010101" pitchFamily="2" charset="-122"/>
              </a:rPr>
              <a:t>组</a:t>
            </a:r>
            <a:r>
              <a:rPr lang="en-US" altLang="zh-CN" sz="2800" i="1" dirty="0">
                <a:latin typeface="Times New Roman" panose="02020603050405020304" pitchFamily="18" charset="0"/>
                <a:ea typeface="宋体" panose="02010600030101010101" pitchFamily="2" charset="-122"/>
              </a:rPr>
              <a:t>U</a:t>
            </a:r>
            <a:r>
              <a:rPr lang="zh-CN"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I</a:t>
            </a:r>
            <a:r>
              <a:rPr lang="zh-CN" altLang="zh-CN" sz="2800" dirty="0">
                <a:latin typeface="Times New Roman" panose="02020603050405020304" pitchFamily="18" charset="0"/>
                <a:ea typeface="宋体" panose="02010600030101010101" pitchFamily="2" charset="-122"/>
              </a:rPr>
              <a:t>数据，以电压表</a:t>
            </a:r>
            <a:r>
              <a:rPr lang="en-US" altLang="zh-CN" sz="2800" dirty="0">
                <a:latin typeface="Times New Roman" panose="02020603050405020304" pitchFamily="18" charset="0"/>
                <a:ea typeface="宋体" panose="02010600030101010101" pitchFamily="2" charset="-122"/>
              </a:rPr>
              <a:t>V</a:t>
            </a:r>
            <a:r>
              <a:rPr lang="zh-CN" altLang="zh-CN" sz="2800" dirty="0">
                <a:latin typeface="Times New Roman" panose="02020603050405020304" pitchFamily="18" charset="0"/>
                <a:ea typeface="宋体" panose="02010600030101010101" pitchFamily="2" charset="-122"/>
              </a:rPr>
              <a:t>的示数</a:t>
            </a:r>
            <a:r>
              <a:rPr lang="en-US" altLang="zh-CN" sz="2800" i="1" dirty="0">
                <a:latin typeface="Times New Roman" panose="02020603050405020304" pitchFamily="18" charset="0"/>
                <a:ea typeface="宋体" panose="02010600030101010101" pitchFamily="2" charset="-122"/>
              </a:rPr>
              <a:t>U</a:t>
            </a:r>
            <a:r>
              <a:rPr lang="zh-CN" altLang="zh-CN" sz="2800" dirty="0">
                <a:latin typeface="Times New Roman" panose="02020603050405020304" pitchFamily="18" charset="0"/>
                <a:ea typeface="宋体" panose="02010600030101010101" pitchFamily="2" charset="-122"/>
              </a:rPr>
              <a:t>为纵轴，以电流表</a:t>
            </a:r>
            <a:r>
              <a:rPr lang="en-US" altLang="zh-CN" sz="2800" dirty="0">
                <a:latin typeface="Times New Roman" panose="02020603050405020304" pitchFamily="18" charset="0"/>
                <a:ea typeface="宋体" panose="02010600030101010101" pitchFamily="2" charset="-122"/>
              </a:rPr>
              <a:t>A</a:t>
            </a:r>
            <a:r>
              <a:rPr lang="zh-CN" altLang="zh-CN" sz="2800" dirty="0">
                <a:latin typeface="Times New Roman" panose="02020603050405020304" pitchFamily="18" charset="0"/>
                <a:ea typeface="宋体" panose="02010600030101010101" pitchFamily="2" charset="-122"/>
              </a:rPr>
              <a:t>的示数</a:t>
            </a:r>
            <a:r>
              <a:rPr lang="en-US" altLang="zh-CN" sz="2800" i="1" dirty="0">
                <a:latin typeface="Times New Roman" panose="02020603050405020304" pitchFamily="18" charset="0"/>
                <a:ea typeface="宋体" panose="02010600030101010101" pitchFamily="2" charset="-122"/>
              </a:rPr>
              <a:t>I</a:t>
            </a:r>
            <a:r>
              <a:rPr lang="zh-CN" altLang="zh-CN" sz="2800" dirty="0">
                <a:latin typeface="Times New Roman" panose="02020603050405020304" pitchFamily="18" charset="0"/>
                <a:ea typeface="宋体" panose="02010600030101010101" pitchFamily="2" charset="-122"/>
              </a:rPr>
              <a:t>为横轴，利用描点法得到的</a:t>
            </a:r>
            <a:r>
              <a:rPr lang="en-US" altLang="zh-CN" sz="2800" i="1" dirty="0">
                <a:latin typeface="Times New Roman" panose="02020603050405020304" pitchFamily="18" charset="0"/>
                <a:ea typeface="宋体" panose="02010600030101010101" pitchFamily="2" charset="-122"/>
              </a:rPr>
              <a:t>U</a:t>
            </a:r>
            <a:r>
              <a:rPr lang="en-US" altLang="zh-CN"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rPr>
              <a:t>I</a:t>
            </a:r>
            <a:r>
              <a:rPr lang="zh-CN" altLang="zh-CN" sz="2800" dirty="0">
                <a:latin typeface="Times New Roman" panose="02020603050405020304" pitchFamily="18" charset="0"/>
                <a:ea typeface="宋体" panose="02010600030101010101" pitchFamily="2" charset="-122"/>
              </a:rPr>
              <a:t>图像如图乙</a:t>
            </a:r>
            <a:r>
              <a:rPr lang="zh-CN" altLang="zh-CN" sz="2800" spc="-100" dirty="0">
                <a:latin typeface="Times New Roman" panose="02020603050405020304" pitchFamily="18" charset="0"/>
                <a:ea typeface="宋体" panose="02010600030101010101" pitchFamily="2" charset="-122"/>
              </a:rPr>
              <a:t>所示，由图中信息可求出待测电阻的阻值</a:t>
            </a:r>
            <a:r>
              <a:rPr lang="en-US" altLang="zh-CN" sz="2800" i="1" spc="-100" dirty="0">
                <a:latin typeface="Times New Roman" panose="02020603050405020304" pitchFamily="18" charset="0"/>
                <a:ea typeface="宋体" panose="02010600030101010101" pitchFamily="2" charset="-122"/>
              </a:rPr>
              <a:t>R</a:t>
            </a:r>
            <a:r>
              <a:rPr lang="en-US" altLang="zh-CN" sz="2800" i="1" spc="-100" baseline="-25000" dirty="0">
                <a:latin typeface="Times New Roman" panose="02020603050405020304" pitchFamily="18" charset="0"/>
                <a:ea typeface="宋体" panose="02010600030101010101" pitchFamily="2" charset="-122"/>
              </a:rPr>
              <a:t>x</a:t>
            </a:r>
            <a:r>
              <a:rPr lang="en-US" altLang="zh-CN" sz="2800" spc="-100" dirty="0" smtClean="0">
                <a:latin typeface="Times New Roman" panose="02020603050405020304" pitchFamily="18" charset="0"/>
                <a:ea typeface="宋体" panose="02010600030101010101" pitchFamily="2" charset="-122"/>
              </a:rPr>
              <a:t>=</a:t>
            </a:r>
            <a:r>
              <a:rPr lang="zh-CN" altLang="zh-CN" sz="2800" u="sng" spc="-100" dirty="0">
                <a:latin typeface="Times New Roman" panose="02020603050405020304" pitchFamily="18" charset="0"/>
                <a:ea typeface="宋体" panose="02010600030101010101" pitchFamily="2" charset="-122"/>
              </a:rPr>
              <a:t>　　　</a:t>
            </a:r>
            <a:r>
              <a:rPr lang="en-US" altLang="zh-CN" sz="2800" spc="-100" dirty="0">
                <a:latin typeface="Times New Roman" panose="02020603050405020304" pitchFamily="18" charset="0"/>
                <a:ea typeface="宋体" panose="02010600030101010101" pitchFamily="2" charset="-122"/>
              </a:rPr>
              <a:t> Ω</a:t>
            </a:r>
            <a:r>
              <a:rPr lang="zh-CN" altLang="zh-CN" sz="2800" spc="-100" dirty="0">
                <a:latin typeface="Times New Roman" panose="02020603050405020304" pitchFamily="18" charset="0"/>
                <a:ea typeface="宋体" panose="02010600030101010101" pitchFamily="2" charset="-122"/>
              </a:rPr>
              <a:t>。</a:t>
            </a:r>
            <a:r>
              <a:rPr lang="en-US" altLang="zh-CN" sz="2800" spc="-100" dirty="0">
                <a:latin typeface="Times New Roman" panose="02020603050405020304" pitchFamily="18" charset="0"/>
                <a:ea typeface="宋体" panose="02010600030101010101" pitchFamily="2" charset="-122"/>
              </a:rPr>
              <a:t> </a:t>
            </a:r>
            <a:endParaRPr lang="zh-CN" altLang="zh-CN" sz="1100" spc="-100" dirty="0">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2" name="矩形 11"/>
          <p:cNvSpPr/>
          <p:nvPr/>
        </p:nvSpPr>
        <p:spPr>
          <a:xfrm>
            <a:off x="5789806" y="2831734"/>
            <a:ext cx="737448" cy="769417"/>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dirty="0">
                <a:solidFill>
                  <a:srgbClr val="C00000"/>
                </a:solidFill>
                <a:latin typeface="Times New Roman" panose="02020603050405020304" pitchFamily="18" charset="0"/>
                <a:ea typeface="宋体" panose="02010600030101010101" pitchFamily="2" charset="-122"/>
              </a:rPr>
              <a:t>31</a:t>
            </a:r>
            <a:endParaRPr lang="zh-CN" altLang="zh-CN" sz="1100" dirty="0">
              <a:solidFill>
                <a:srgbClr val="0070C0"/>
              </a:solidFill>
              <a:latin typeface="Times New Roman" panose="02020603050405020304" pitchFamily="18" charset="0"/>
              <a:ea typeface="宋体" panose="02010600030101010101" pitchFamily="2" charset="-122"/>
            </a:endParaRPr>
          </a:p>
        </p:txBody>
      </p:sp>
      <p:pic>
        <p:nvPicPr>
          <p:cNvPr id="13" name="image93.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2133" y="1153432"/>
            <a:ext cx="2520280" cy="2438789"/>
          </a:xfrm>
          <a:prstGeom prst="rect">
            <a:avLst/>
          </a:prstGeom>
          <a:noFill/>
          <a:ln>
            <a:noFill/>
          </a:ln>
        </p:spPr>
      </p:pic>
    </p:spTree>
    <p:extLst>
      <p:ext uri="{BB962C8B-B14F-4D97-AF65-F5344CB8AC3E}">
        <p14:creationId xmlns:p14="http://schemas.microsoft.com/office/powerpoint/2010/main" val="219372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4405239"/>
            <a:chOff x="0" y="189434"/>
            <a:chExt cx="11855846" cy="4405239"/>
          </a:xfrm>
        </p:grpSpPr>
        <mc:AlternateContent xmlns:mc="http://schemas.openxmlformats.org/markup-compatibility/2006" xmlns:a14="http://schemas.microsoft.com/office/drawing/2010/main">
          <mc:Choice Requires="a14">
            <p:sp>
              <p:nvSpPr>
                <p:cNvPr id="22" name="矩形 21"/>
                <p:cNvSpPr/>
                <p:nvPr/>
              </p:nvSpPr>
              <p:spPr>
                <a:xfrm>
                  <a:off x="389206" y="647695"/>
                  <a:ext cx="11466640" cy="394697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改装后的电流表内阻为</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90×10</m:t>
                          </m:r>
                        </m:num>
                        <m:den>
                          <m:r>
                            <a:rPr lang="en-US" altLang="zh-CN" sz="2800">
                              <a:effectLst/>
                              <a:latin typeface="Cambria Math" panose="02040503050406030204" pitchFamily="18" charset="0"/>
                              <a:ea typeface="宋体" panose="02010600030101010101" pitchFamily="2" charset="-122"/>
                            </a:rPr>
                            <m:t>90+10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由题图乙可知，当</a:t>
                  </a:r>
                  <a:r>
                    <a:rPr lang="en-US" altLang="zh-CN" sz="2800" i="1">
                      <a:effectLst/>
                      <a:latin typeface="Times New Roman" panose="02020603050405020304" pitchFamily="18" charset="0"/>
                      <a:ea typeface="宋体" panose="02010600030101010101" pitchFamily="2" charset="-122"/>
                    </a:rPr>
                    <a:t>U</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rPr>
                    <a:t>，电流表</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的示数</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a:t>
                  </a:r>
                  <a:r>
                    <a:rPr lang="zh-CN" altLang="zh-CN" sz="2800">
                      <a:effectLst/>
                      <a:latin typeface="Times New Roman" panose="02020603050405020304" pitchFamily="18" charset="0"/>
                      <a:ea typeface="楷体" panose="02010609060101010101" pitchFamily="49" charset="-122"/>
                    </a:rPr>
                    <a:t>，则通过</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rPr>
                    <a:t>的电流为</a:t>
                  </a:r>
                  <a:r>
                    <a:rPr lang="en-US" altLang="zh-CN" sz="2800" i="1">
                      <a:effectLst/>
                      <a:latin typeface="Times New Roman" panose="02020603050405020304" pitchFamily="18" charset="0"/>
                      <a:ea typeface="宋体" panose="02010600030101010101" pitchFamily="2" charset="-122"/>
                    </a:rPr>
                    <a:t>I</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=10</a:t>
                  </a:r>
                  <a:r>
                    <a:rPr lang="en-US" altLang="zh-CN" sz="2800" i="1">
                      <a:effectLst/>
                      <a:latin typeface="Times New Roman" panose="02020603050405020304" pitchFamily="18" charset="0"/>
                      <a:ea typeface="宋体" panose="02010600030101010101" pitchFamily="2" charset="-122"/>
                    </a:rPr>
                    <a:t>I</a:t>
                  </a:r>
                  <a:r>
                    <a:rPr lang="en-US" altLang="zh-CN" sz="2800">
                      <a:effectLst/>
                      <a:latin typeface="Times New Roman" panose="02020603050405020304" pitchFamily="18" charset="0"/>
                      <a:ea typeface="宋体" panose="02010600030101010101" pitchFamily="2" charset="-122"/>
                    </a:rPr>
                    <a:t>=50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mA=0.05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A</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根据欧姆定律可得</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A</a:t>
                  </a:r>
                  <a:r>
                    <a:rPr lang="en-US" altLang="zh-CN" sz="2800" i="1">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𝑈</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𝐼</m:t>
                              </m:r>
                            </m:e>
                            <m:sub>
                              <m:r>
                                <a:rPr lang="en-US" altLang="zh-CN" sz="2800" i="1">
                                  <a:effectLst/>
                                  <a:latin typeface="Cambria Math" panose="02040503050406030204" pitchFamily="18" charset="0"/>
                                  <a:ea typeface="宋体" panose="02010600030101010101" pitchFamily="2" charset="-122"/>
                                </a:rPr>
                                <m:t>𝑥</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num>
                        <m:den>
                          <m:r>
                            <a:rPr lang="en-US" altLang="zh-CN" sz="2800">
                              <a:effectLst/>
                              <a:latin typeface="Cambria Math" panose="02040503050406030204" pitchFamily="18" charset="0"/>
                              <a:ea typeface="宋体" panose="02010600030101010101" pitchFamily="2" charset="-122"/>
                            </a:rPr>
                            <m:t>0.05</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Ω=40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en-US" altLang="zh-CN" sz="2800" i="1" baseline="-25000">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=31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47695"/>
                  <a:ext cx="11466640" cy="3946978"/>
                </a:xfrm>
                <a:prstGeom prst="rect">
                  <a:avLst/>
                </a:prstGeom>
                <a:blipFill rotWithShape="0">
                  <a:blip r:embed="rId8"/>
                  <a:stretch>
                    <a:fillRect l="-1116" b="-1546"/>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0164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161023"/>
                <a:ext cx="11412000" cy="6084590"/>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安徽芜湖市二模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某实验小组利用实验室器材，将一个量程</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=100 μA</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的微安表改装成了一个具有双量程的电流表和双倍率的电阻表</a:t>
                </a:r>
                <a:r>
                  <a:rPr lang="zh-CN" altLang="zh-CN" sz="280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首先用图甲的电路测量微安表的内阻，主要步骤如下：</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①</a:t>
                </a:r>
                <a:r>
                  <a:rPr lang="zh-CN" altLang="zh-CN" sz="2800">
                    <a:effectLst/>
                    <a:latin typeface="Times New Roman" panose="02020603050405020304" pitchFamily="18" charset="0"/>
                    <a:ea typeface="宋体" panose="02010600030101010101" pitchFamily="2" charset="-122"/>
                  </a:rPr>
                  <a:t>将</a:t>
                </a:r>
                <a:r>
                  <a:rPr lang="en-US" altLang="zh-CN" sz="2800" i="1">
                    <a:effectLst/>
                    <a:latin typeface="Times New Roman" panose="02020603050405020304" pitchFamily="18" charset="0"/>
                    <a:ea typeface="宋体" panose="02010600030101010101" pitchFamily="2" charset="-122"/>
                  </a:rPr>
                  <a:t>R'</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总电阻</a:t>
                </a:r>
                <a:r>
                  <a:rPr lang="en-US" altLang="zh-CN" sz="2800">
                    <a:effectLst/>
                    <a:latin typeface="Times New Roman" panose="02020603050405020304" pitchFamily="18" charset="0"/>
                    <a:ea typeface="宋体" panose="02010600030101010101" pitchFamily="2" charset="-122"/>
                  </a:rPr>
                  <a:t>10 Ω)</a:t>
                </a:r>
                <a:r>
                  <a:rPr lang="zh-CN" altLang="zh-CN" sz="2800">
                    <a:effectLst/>
                    <a:latin typeface="Times New Roman" panose="02020603050405020304" pitchFamily="18" charset="0"/>
                    <a:ea typeface="宋体" panose="02010600030101010101" pitchFamily="2" charset="-122"/>
                  </a:rPr>
                  <a:t>的滑动触头调到最</a:t>
                </a:r>
                <a:r>
                  <a:rPr lang="zh-CN" altLang="zh-CN" sz="2800" smtClean="0">
                    <a:effectLst/>
                    <a:latin typeface="Times New Roman" panose="02020603050405020304" pitchFamily="18" charset="0"/>
                    <a:ea typeface="宋体" panose="02010600030101010101" pitchFamily="2" charset="-122"/>
                  </a:rPr>
                  <a:t>左</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rPr>
                  <a:t>端，</a:t>
                </a:r>
                <a:r>
                  <a:rPr lang="en-US" altLang="zh-CN" sz="2800" i="1" smtClean="0">
                    <a:effectLst/>
                    <a:latin typeface="Times New Roman" panose="02020603050405020304" pitchFamily="18" charset="0"/>
                    <a:ea typeface="宋体" panose="02010600030101010101" pitchFamily="2" charset="-122"/>
                  </a:rPr>
                  <a:t>R</a:t>
                </a:r>
                <a:r>
                  <a:rPr lang="en-US" altLang="zh-CN" sz="2800" baseline="-25000" smtClean="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rPr>
                  <a:t>调为</a:t>
                </a:r>
                <a:r>
                  <a:rPr lang="en-US" altLang="zh-CN" sz="2800">
                    <a:effectLst/>
                    <a:latin typeface="Times New Roman" panose="02020603050405020304" pitchFamily="18" charset="0"/>
                    <a:ea typeface="宋体" panose="02010600030101010101" pitchFamily="2" charset="-122"/>
                  </a:rPr>
                  <a:t>500.0 Ω</a:t>
                </a:r>
                <a:r>
                  <a:rPr lang="zh-CN" altLang="zh-CN" sz="2800">
                    <a:effectLst/>
                    <a:latin typeface="Times New Roman" panose="02020603050405020304" pitchFamily="18" charset="0"/>
                    <a:ea typeface="宋体" panose="02010600030101010101" pitchFamily="2" charset="-122"/>
                  </a:rPr>
                  <a:t>；</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a:effectLst/>
                    <a:latin typeface="Times New Roman" panose="02020603050405020304" pitchFamily="18" charset="0"/>
                    <a:ea typeface="宋体" panose="02010600030101010101" pitchFamily="2" charset="-122"/>
                  </a:rPr>
                  <a:t>闭合开关，调节</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，让微安表指向</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rPr>
                  <a:t>；</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③</a:t>
                </a:r>
                <a:r>
                  <a:rPr lang="zh-CN" altLang="zh-CN" sz="2800">
                    <a:effectLst/>
                    <a:latin typeface="Times New Roman" panose="02020603050405020304" pitchFamily="18" charset="0"/>
                    <a:ea typeface="宋体" panose="02010600030101010101" pitchFamily="2" charset="-122"/>
                  </a:rPr>
                  <a:t>保持</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宋体" panose="02010600030101010101" pitchFamily="2" charset="-122"/>
                  </a:rPr>
                  <a:t>不变，调节</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rPr>
                  <a:t>，当</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rPr>
                  <a:t>的电阻</a:t>
                </a:r>
                <a:r>
                  <a:rPr lang="zh-CN" altLang="zh-CN" sz="2800" smtClean="0">
                    <a:effectLst/>
                    <a:latin typeface="Times New Roman" panose="02020603050405020304" pitchFamily="18" charset="0"/>
                    <a:ea typeface="宋体" panose="02010600030101010101" pitchFamily="2" charset="-122"/>
                  </a:rPr>
                  <a:t>为</a:t>
                </a:r>
                <a:endParaRPr lang="en-US" altLang="zh-CN" sz="2800" smtClean="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en-US" altLang="zh-CN" sz="2800" smtClean="0">
                    <a:effectLst/>
                    <a:latin typeface="Times New Roman" panose="02020603050405020304" pitchFamily="18" charset="0"/>
                    <a:ea typeface="宋体" panose="02010600030101010101" pitchFamily="2" charset="-122"/>
                  </a:rPr>
                  <a:t>1 </a:t>
                </a:r>
                <a:r>
                  <a:rPr lang="en-US" altLang="zh-CN" sz="2800">
                    <a:effectLst/>
                    <a:latin typeface="Times New Roman" panose="02020603050405020304" pitchFamily="18" charset="0"/>
                    <a:ea typeface="宋体" panose="02010600030101010101" pitchFamily="2" charset="-122"/>
                  </a:rPr>
                  <a:t>990.0 Ω</a:t>
                </a:r>
                <a:r>
                  <a:rPr lang="zh-CN" altLang="zh-CN" sz="2800">
                    <a:effectLst/>
                    <a:latin typeface="Times New Roman" panose="02020603050405020304" pitchFamily="18" charset="0"/>
                    <a:ea typeface="宋体" panose="02010600030101010101" pitchFamily="2" charset="-122"/>
                  </a:rPr>
                  <a:t>时，微安表的示数为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zh-CN" altLang="zh-CN" sz="2800" smtClean="0">
                    <a:effectLst/>
                    <a:latin typeface="Times New Roman" panose="02020603050405020304" pitchFamily="18" charset="0"/>
                    <a:ea typeface="宋体" panose="02010600030101010101" pitchFamily="2" charset="-122"/>
                  </a:rPr>
                  <a:t>；</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a typeface="宋体" panose="02010600030101010101" pitchFamily="2" charset="-122"/>
                    <a:cs typeface="宋体" panose="02010600030101010101" pitchFamily="2" charset="-122"/>
                  </a:rPr>
                  <a:t>④</a:t>
                </a:r>
                <a:r>
                  <a:rPr lang="zh-CN" altLang="zh-CN" sz="2800">
                    <a:latin typeface="Times New Roman" panose="02020603050405020304" pitchFamily="18" charset="0"/>
                    <a:ea typeface="宋体" panose="02010600030101010101" pitchFamily="2" charset="-122"/>
                    <a:cs typeface="Times New Roman" panose="02020603050405020304" pitchFamily="18" charset="0"/>
                  </a:rPr>
                  <a:t>可认为微安表的内阻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161023"/>
                <a:ext cx="11412000" cy="6084590"/>
              </a:xfrm>
              <a:prstGeom prst="rect">
                <a:avLst/>
              </a:prstGeom>
              <a:blipFill rotWithShape="0">
                <a:blip r:embed="rId2"/>
                <a:stretch>
                  <a:fillRect l="-855" r="-3953" b="-300"/>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4871070" y="5527075"/>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990.0</a:t>
            </a:r>
            <a:endParaRPr lang="zh-CN" altLang="en-US" sz="2800"/>
          </a:p>
        </p:txBody>
      </p:sp>
      <p:pic>
        <p:nvPicPr>
          <p:cNvPr id="13" name="image95.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2709714"/>
            <a:ext cx="3445270" cy="30963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317761302"/>
                  </p:ext>
                </p:extLst>
              </p:nvPr>
            </p:nvGraphicFramePr>
            <p:xfrm>
              <a:off x="406571" y="405459"/>
              <a:ext cx="11377266" cy="5616623"/>
            </p:xfrm>
            <a:graphic>
              <a:graphicData uri="http://schemas.openxmlformats.org/drawingml/2006/table">
                <a:tbl>
                  <a:tblPr firstRow="1" firstCol="1" bandRow="1"/>
                  <a:tblGrid>
                    <a:gridCol w="2448275"/>
                    <a:gridCol w="3744416"/>
                    <a:gridCol w="5184575"/>
                  </a:tblGrid>
                  <a:tr h="2938457">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伏伏法</a:t>
                          </a: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两电表的满偏电流接近时，若</a:t>
                          </a:r>
                          <a:r>
                            <a:rPr lang="zh-CN" sz="2800" smtClean="0">
                              <a:effectLst/>
                              <a:latin typeface="Times New Roman" panose="02020603050405020304" pitchFamily="18" charset="0"/>
                              <a:ea typeface="宋体" panose="02010600030101010101" pitchFamily="2" charset="-122"/>
                            </a:rPr>
                            <a:t>已知</a:t>
                          </a:r>
                          <a:r>
                            <a:rPr lang="en-US" altLang="zh-CN"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，则可测出</a:t>
                          </a:r>
                          <a:r>
                            <a:rPr lang="en-US" sz="2800">
                              <a:effectLst/>
                              <a:latin typeface="Times New Roman" panose="02020603050405020304" pitchFamily="18" charset="0"/>
                              <a:ea typeface="宋体" panose="02010600030101010101" pitchFamily="2" charset="-122"/>
                            </a:rPr>
                            <a:t>   </a:t>
                          </a:r>
                          <a:r>
                            <a:rPr lang="en-US" sz="2800" smtClean="0">
                              <a:effectLst/>
                              <a:latin typeface="Times New Roman" panose="02020603050405020304" pitchFamily="18" charset="0"/>
                              <a:ea typeface="宋体" panose="02010600030101010101" pitchFamily="2" charset="-122"/>
                            </a:rPr>
                            <a:t>  </a:t>
                          </a:r>
                          <a:r>
                            <a:rPr lang="zh-CN" sz="2800" smtClean="0">
                              <a:effectLst/>
                              <a:latin typeface="Times New Roman" panose="02020603050405020304" pitchFamily="18" charset="0"/>
                              <a:ea typeface="宋体" panose="02010600030101010101" pitchFamily="2" charset="-122"/>
                            </a:rPr>
                            <a:t>的</a:t>
                          </a:r>
                          <a:r>
                            <a:rPr lang="zh-CN" sz="2800">
                              <a:effectLst/>
                              <a:latin typeface="Times New Roman" panose="02020603050405020304" pitchFamily="18" charset="0"/>
                              <a:ea typeface="宋体" panose="02010600030101010101" pitchFamily="2" charset="-122"/>
                            </a:rPr>
                            <a:t>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2</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1</m:t>
                                      </m:r>
                                    </m:sub>
                                  </m:sSub>
                                </m:den>
                              </m:f>
                            </m:oMath>
                          </a14:m>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1</a:t>
                          </a:r>
                          <a:endParaRPr lang="zh-CN" sz="2800">
                            <a:effectLst/>
                            <a:latin typeface="Times New Roman" panose="02020603050405020304" pitchFamily="18" charset="0"/>
                            <a:ea typeface="宋体" panose="02010600030101010101" pitchFamily="2" charset="-122"/>
                          </a:endParaRPr>
                        </a:p>
                      </a:txBody>
                      <a:tcPr marL="14411" marR="14411"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66">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355600" algn="l">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并联一定值电阻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0</a:t>
                          </a:r>
                          <a:r>
                            <a:rPr lang="zh-CN" sz="2800">
                              <a:effectLst/>
                              <a:latin typeface="Times New Roman" panose="02020603050405020304" pitchFamily="18" charset="0"/>
                              <a:ea typeface="宋体" panose="02010600030101010101" pitchFamily="2" charset="-122"/>
                            </a:rPr>
                            <a:t>后，同样可得</a:t>
                          </a:r>
                          <a:r>
                            <a:rPr lang="en-US" sz="2800">
                              <a:effectLst/>
                              <a:latin typeface="Times New Roman" panose="02020603050405020304" pitchFamily="18" charset="0"/>
                              <a:ea typeface="宋体" panose="02010600030101010101" pitchFamily="2" charset="-122"/>
                            </a:rPr>
                            <a:t>     </a:t>
                          </a:r>
                          <a:r>
                            <a:rPr lang="zh-CN" sz="2800">
                              <a:effectLst/>
                              <a:latin typeface="Times New Roman" panose="02020603050405020304" pitchFamily="18" charset="0"/>
                              <a:ea typeface="宋体" panose="02010600030101010101" pitchFamily="2" charset="-122"/>
                            </a:rPr>
                            <a:t>的内阻</a:t>
                          </a:r>
                          <a:r>
                            <a:rPr lang="en-US" sz="2800" i="1">
                              <a:effectLst/>
                              <a:latin typeface="Times New Roman" panose="02020603050405020304" pitchFamily="18" charset="0"/>
                              <a:ea typeface="宋体" panose="02010600030101010101" pitchFamily="2" charset="-122"/>
                            </a:rPr>
                            <a:t>R</a:t>
                          </a:r>
                          <a:r>
                            <a:rPr lang="en-US" sz="2800" baseline="-25000">
                              <a:effectLst/>
                              <a:latin typeface="Times New Roman" panose="02020603050405020304" pitchFamily="18" charset="0"/>
                              <a:ea typeface="宋体" panose="02010600030101010101" pitchFamily="2" charset="-122"/>
                            </a:rPr>
                            <a:t>2</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2</m:t>
                                      </m:r>
                                    </m:sub>
                                  </m:sSub>
                                </m:num>
                                <m:den>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1</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a:effectLst/>
                                              <a:latin typeface="Cambria Math" panose="02040503050406030204" pitchFamily="18" charset="0"/>
                                              <a:ea typeface="宋体" panose="02010600030101010101" pitchFamily="2" charset="-122"/>
                                            </a:rPr>
                                            <m:t>1</m:t>
                                          </m:r>
                                        </m:sub>
                                      </m:sSub>
                                    </m:den>
                                  </m:f>
                                  <m:r>
                                    <a:rPr lang="en-US" sz="2800">
                                      <a:effectLst/>
                                      <a:latin typeface="Cambria Math" panose="02040503050406030204" pitchFamily="18" charset="0"/>
                                      <a:ea typeface="宋体" panose="02010600030101010101" pitchFamily="2" charset="-122"/>
                                    </a:rPr>
                                    <m:t>+</m:t>
                                  </m:r>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𝑈</m:t>
                                          </m:r>
                                        </m:e>
                                        <m:sub>
                                          <m:r>
                                            <a:rPr lang="en-US" sz="2800">
                                              <a:effectLst/>
                                              <a:latin typeface="Cambria Math" panose="02040503050406030204" pitchFamily="18" charset="0"/>
                                              <a:ea typeface="宋体" panose="02010600030101010101" pitchFamily="2" charset="-122"/>
                                            </a:rPr>
                                            <m:t>1</m:t>
                                          </m:r>
                                        </m:sub>
                                      </m:sSub>
                                    </m:num>
                                    <m:den>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𝑅</m:t>
                                          </m:r>
                                        </m:e>
                                        <m:sub>
                                          <m:r>
                                            <a:rPr lang="en-US" sz="2800">
                                              <a:effectLst/>
                                              <a:latin typeface="Cambria Math" panose="02040503050406030204" pitchFamily="18" charset="0"/>
                                              <a:ea typeface="宋体" panose="02010600030101010101" pitchFamily="2" charset="-122"/>
                                            </a:rPr>
                                            <m:t>0</m:t>
                                          </m:r>
                                        </m:sub>
                                      </m:sSub>
                                    </m:den>
                                  </m:f>
                                </m:den>
                              </m:f>
                            </m:oMath>
                          </a14:m>
                          <a:endParaRPr lang="zh-CN" sz="2800">
                            <a:effectLst/>
                            <a:latin typeface="Times New Roman" panose="02020603050405020304" pitchFamily="18" charset="0"/>
                            <a:ea typeface="宋体" panose="02010600030101010101" pitchFamily="2" charset="-122"/>
                          </a:endParaRPr>
                        </a:p>
                      </a:txBody>
                      <a:tcPr marL="14411" marR="14411"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317761302"/>
                  </p:ext>
                </p:extLst>
              </p:nvPr>
            </p:nvGraphicFramePr>
            <p:xfrm>
              <a:off x="406571" y="405459"/>
              <a:ext cx="11377266" cy="5616623"/>
            </p:xfrm>
            <a:graphic>
              <a:graphicData uri="http://schemas.openxmlformats.org/drawingml/2006/table">
                <a:tbl>
                  <a:tblPr firstRow="1" firstCol="1" bandRow="1"/>
                  <a:tblGrid>
                    <a:gridCol w="2448275"/>
                    <a:gridCol w="3744416"/>
                    <a:gridCol w="5184575"/>
                  </a:tblGrid>
                  <a:tr h="2938457">
                    <a:tc rowSpan="2">
                      <a:txBody>
                        <a:bodyPr/>
                        <a:lstStyle/>
                        <a:p>
                          <a:pPr algn="ctr">
                            <a:lnSpc>
                              <a:spcPct val="150000"/>
                            </a:lnSpc>
                            <a:spcAft>
                              <a:spcPts val="0"/>
                            </a:spcAft>
                            <a:tabLst>
                              <a:tab pos="2340610" algn="l"/>
                              <a:tab pos="2790825" algn="l"/>
                              <a:tab pos="4231005" algn="l"/>
                            </a:tabLst>
                          </a:pPr>
                          <a:r>
                            <a:rPr lang="zh-CN" sz="2800">
                              <a:effectLst/>
                              <a:latin typeface="Times New Roman" panose="02020603050405020304" pitchFamily="18" charset="0"/>
                              <a:ea typeface="宋体" panose="02010600030101010101" pitchFamily="2" charset="-122"/>
                            </a:rPr>
                            <a:t>伏伏法</a:t>
                          </a: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411" marR="14411"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9624" t="-207" r="-235" b="-91701"/>
                          </a:stretch>
                        </a:blipFill>
                      </a:tcPr>
                    </a:tc>
                  </a:tr>
                  <a:tr h="2678166">
                    <a:tc vMerge="1">
                      <a:txBody>
                        <a:bodyPr/>
                        <a:lstStyle/>
                        <a:p>
                          <a:endParaRPr lang="zh-CN" altLang="en-US"/>
                        </a:p>
                      </a:txBody>
                      <a:tcPr/>
                    </a:tc>
                    <a:tc>
                      <a:txBody>
                        <a:bodyPr/>
                        <a:lstStyle/>
                        <a:p>
                          <a:pPr algn="ctr">
                            <a:lnSpc>
                              <a:spcPct val="150000"/>
                            </a:lnSpc>
                            <a:spcAft>
                              <a:spcPts val="0"/>
                            </a:spcAft>
                            <a:tabLst>
                              <a:tab pos="2340610" algn="l"/>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7892" marR="7892"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411" marR="14411" marT="7892" marB="7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9624" t="-109773" r="-235" b="-455"/>
                          </a:stretch>
                        </a:blipFill>
                      </a:tcPr>
                    </a:tc>
                  </a:tr>
                </a:tbl>
              </a:graphicData>
            </a:graphic>
          </p:graphicFrame>
        </mc:Fallback>
      </mc:AlternateContent>
      <p:pic>
        <p:nvPicPr>
          <p:cNvPr id="8" name="image29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9019" y="1605295"/>
            <a:ext cx="340906" cy="340906"/>
          </a:xfrm>
          <a:prstGeom prst="rect">
            <a:avLst/>
          </a:prstGeom>
          <a:noFill/>
          <a:ln>
            <a:noFill/>
          </a:ln>
        </p:spPr>
      </p:pic>
      <p:pic>
        <p:nvPicPr>
          <p:cNvPr id="9" name="image30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3718" y="1576678"/>
            <a:ext cx="360040" cy="360040"/>
          </a:xfrm>
          <a:prstGeom prst="rect">
            <a:avLst/>
          </a:prstGeom>
          <a:noFill/>
          <a:ln>
            <a:noFill/>
          </a:ln>
        </p:spPr>
      </p:pic>
      <p:pic>
        <p:nvPicPr>
          <p:cNvPr id="6" name="image298.jpe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926" y="1648644"/>
            <a:ext cx="2132704" cy="620537"/>
          </a:xfrm>
          <a:prstGeom prst="rect">
            <a:avLst/>
          </a:prstGeom>
          <a:noFill/>
          <a:ln>
            <a:noFill/>
          </a:ln>
        </p:spPr>
      </p:pic>
      <p:pic>
        <p:nvPicPr>
          <p:cNvPr id="7" name="image301.jpe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5326" y="3880892"/>
            <a:ext cx="2372906" cy="1440160"/>
          </a:xfrm>
          <a:prstGeom prst="rect">
            <a:avLst/>
          </a:prstGeom>
          <a:noFill/>
          <a:ln>
            <a:noFill/>
          </a:ln>
        </p:spPr>
      </p:pic>
      <p:pic>
        <p:nvPicPr>
          <p:cNvPr id="11" name="image299.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9538" y="3912610"/>
            <a:ext cx="340906" cy="340906"/>
          </a:xfrm>
          <a:prstGeom prst="rect">
            <a:avLst/>
          </a:prstGeom>
          <a:noFill/>
          <a:ln>
            <a:noFill/>
          </a:ln>
        </p:spPr>
      </p:pic>
      <p:pic>
        <p:nvPicPr>
          <p:cNvPr id="12" name="image300.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9019" y="4913387"/>
            <a:ext cx="360040" cy="360040"/>
          </a:xfrm>
          <a:prstGeom prst="rect">
            <a:avLst/>
          </a:prstGeom>
          <a:noFill/>
          <a:ln>
            <a:noFill/>
          </a:ln>
        </p:spPr>
      </p:pic>
    </p:spTree>
    <p:extLst>
      <p:ext uri="{BB962C8B-B14F-4D97-AF65-F5344CB8AC3E}">
        <p14:creationId xmlns:p14="http://schemas.microsoft.com/office/powerpoint/2010/main" val="13586212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9" name="组合 18"/>
          <p:cNvGrpSpPr/>
          <p:nvPr/>
        </p:nvGrpSpPr>
        <p:grpSpPr>
          <a:xfrm>
            <a:off x="0" y="568524"/>
            <a:ext cx="11855846" cy="2774474"/>
            <a:chOff x="0" y="189434"/>
            <a:chExt cx="11855846" cy="2774474"/>
          </a:xfrm>
        </p:grpSpPr>
        <mc:AlternateContent xmlns:mc="http://schemas.openxmlformats.org/markup-compatibility/2006" xmlns:a14="http://schemas.microsoft.com/office/drawing/2010/main">
          <mc:Choice Requires="a14">
            <p:sp>
              <p:nvSpPr>
                <p:cNvPr id="23" name="矩形 22"/>
                <p:cNvSpPr/>
                <p:nvPr/>
              </p:nvSpPr>
              <p:spPr>
                <a:xfrm>
                  <a:off x="389206" y="666356"/>
                  <a:ext cx="11466640" cy="2297552"/>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根据题意，由电路图可知，微安表与电阻箱串联相当于电压表，保持</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不变，微安表所在支路电压不变，由欧姆定律有</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01</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楷体" panose="02010609060101010101" pitchFamily="49"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02</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g</a:t>
                  </a:r>
                  <a:r>
                    <a:rPr lang="en-US" altLang="zh-CN" sz="2800">
                      <a:effectLst/>
                      <a:latin typeface="Times New Roman" panose="02020603050405020304" pitchFamily="18" charset="0"/>
                      <a:ea typeface="宋体" panose="02010600030101010101" pitchFamily="2" charset="-122"/>
                    </a:rPr>
                    <a:t>=990.0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3" name="矩形 22"/>
                <p:cNvSpPr>
                  <a:spLocks noRot="1" noChangeAspect="1" noMove="1" noResize="1" noEditPoints="1" noAdjustHandles="1" noChangeArrowheads="1" noChangeShapeType="1" noTextEdit="1"/>
                </p:cNvSpPr>
                <p:nvPr/>
              </p:nvSpPr>
              <p:spPr>
                <a:xfrm>
                  <a:off x="389206" y="666356"/>
                  <a:ext cx="11466640" cy="2297552"/>
                </a:xfrm>
                <a:prstGeom prst="rect">
                  <a:avLst/>
                </a:prstGeom>
                <a:blipFill rotWithShape="0">
                  <a:blip r:embed="rId8"/>
                  <a:stretch>
                    <a:fillRect l="-1116" b="-3183"/>
                  </a:stretch>
                </a:blipFill>
              </p:spPr>
              <p:txBody>
                <a:bodyPr/>
                <a:lstStyle/>
                <a:p>
                  <a:r>
                    <a:rPr lang="zh-CN" altLang="en-US">
                      <a:noFill/>
                    </a:rPr>
                    <a:t> </a:t>
                  </a:r>
                </a:p>
              </p:txBody>
            </p:sp>
          </mc:Fallback>
        </mc:AlternateContent>
        <p:grpSp>
          <p:nvGrpSpPr>
            <p:cNvPr id="24" name="组合 23"/>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6428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844472"/>
            <a:ext cx="9162384" cy="270841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将微安表改装成量程分别是</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 mA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和</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 mA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的电流表，电路如图乙所示：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图中，</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 Ω</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将</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置于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时，电流表量程为</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3315764" y="2227252"/>
            <a:ext cx="97924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110.0</a:t>
            </a:r>
            <a:endParaRPr lang="zh-CN" altLang="en-US"/>
          </a:p>
        </p:txBody>
      </p:sp>
      <p:pic>
        <p:nvPicPr>
          <p:cNvPr id="30" name="image96.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1686" y="900645"/>
            <a:ext cx="1925760" cy="2817181"/>
          </a:xfrm>
          <a:prstGeom prst="rect">
            <a:avLst/>
          </a:prstGeom>
          <a:noFill/>
          <a:ln>
            <a:noFill/>
          </a:ln>
        </p:spPr>
      </p:pic>
      <p:sp>
        <p:nvSpPr>
          <p:cNvPr id="31" name="矩形 30"/>
          <p:cNvSpPr/>
          <p:nvPr/>
        </p:nvSpPr>
        <p:spPr>
          <a:xfrm>
            <a:off x="6023198" y="2866841"/>
            <a:ext cx="1545616"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0~10 mA</a:t>
            </a:r>
            <a:endParaRPr lang="zh-CN" altLang="en-US"/>
          </a:p>
        </p:txBody>
      </p:sp>
    </p:spTree>
    <p:extLst>
      <p:ext uri="{BB962C8B-B14F-4D97-AF65-F5344CB8AC3E}">
        <p14:creationId xmlns:p14="http://schemas.microsoft.com/office/powerpoint/2010/main" val="34447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0" name="组合 29"/>
          <p:cNvGrpSpPr/>
          <p:nvPr/>
        </p:nvGrpSpPr>
        <p:grpSpPr>
          <a:xfrm>
            <a:off x="0" y="693490"/>
            <a:ext cx="11855846" cy="4447240"/>
            <a:chOff x="0" y="189434"/>
            <a:chExt cx="11855846" cy="4447240"/>
          </a:xfrm>
        </p:grpSpPr>
        <p:sp>
          <p:nvSpPr>
            <p:cNvPr id="31" name="矩形 30"/>
            <p:cNvSpPr/>
            <p:nvPr/>
          </p:nvSpPr>
          <p:spPr>
            <a:xfrm>
              <a:off x="389206" y="666356"/>
              <a:ext cx="11466640" cy="3970318"/>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由题图乙可知，将</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rPr>
                <a:t>置于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时，微安表与</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串联之后与</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并联，由并联分流原理可知，此时</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所在支路所分电流较多，即微安表满偏时，分流支路电流较大，扩大量程较大，则将</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rPr>
                <a:t>置于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时，电流表量程为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mA</a:t>
              </a:r>
              <a:r>
                <a:rPr lang="zh-CN" altLang="zh-CN" sz="2800">
                  <a:latin typeface="Times New Roman" panose="02020603050405020304" pitchFamily="18" charset="0"/>
                  <a:ea typeface="楷体" panose="02010609060101010101" pitchFamily="49" charset="-122"/>
                </a:rPr>
                <a:t>，将</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楷体" panose="02010609060101010101" pitchFamily="49" charset="-122"/>
                </a:rPr>
                <a:t>置于</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2</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楷体" panose="02010609060101010101" pitchFamily="49" charset="-122"/>
                </a:rPr>
                <a:t>时，电流表量程为</a:t>
              </a:r>
              <a:r>
                <a:rPr lang="en-US" altLang="zh-CN" sz="2800">
                  <a:latin typeface="Times New Roman" panose="02020603050405020304" pitchFamily="18" charset="0"/>
                  <a:ea typeface="宋体" panose="02010600030101010101" pitchFamily="2" charset="-122"/>
                </a:rPr>
                <a:t>0</a:t>
              </a:r>
              <a:r>
                <a:rPr lang="en-US" altLang="zh-CN" sz="2800" i="1">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mA</a:t>
              </a:r>
              <a:r>
                <a:rPr lang="zh-CN" altLang="zh-CN" sz="2800">
                  <a:latin typeface="Times New Roman" panose="02020603050405020304" pitchFamily="18" charset="0"/>
                  <a:ea typeface="楷体" panose="02010609060101010101" pitchFamily="49" charset="-122"/>
                </a:rPr>
                <a:t>，则有</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g</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g</a:t>
              </a:r>
              <a:r>
                <a:rPr lang="en-US"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I</a:t>
              </a:r>
              <a:r>
                <a:rPr lang="en-US" altLang="zh-CN" sz="2800" baseline="-25000">
                  <a:latin typeface="Times New Roman" panose="02020603050405020304" pitchFamily="18" charset="0"/>
                  <a:ea typeface="宋体" panose="02010600030101010101" pitchFamily="2" charset="-122"/>
                </a:rPr>
                <a:t>g</a:t>
              </a:r>
              <a:r>
                <a:rPr lang="en-US" altLang="zh-CN" sz="2800" smtClean="0">
                  <a:latin typeface="Times New Roman" panose="02020603050405020304" pitchFamily="18" charset="0"/>
                  <a:ea typeface="楷体" panose="02010609060101010101" pitchFamily="49" charset="-122"/>
                </a:rPr>
                <a:t>)</a:t>
              </a:r>
            </a:p>
            <a:p>
              <a:pPr>
                <a:lnSpc>
                  <a:spcPct val="150000"/>
                </a:lnSpc>
                <a:spcAft>
                  <a:spcPts val="0"/>
                </a:spcAft>
                <a:tabLst>
                  <a:tab pos="2340610" algn="l"/>
                  <a:tab pos="2790825" algn="l"/>
                  <a:tab pos="4231005" algn="l"/>
                </a:tabLst>
              </a:pPr>
              <a:r>
                <a:rPr lang="en-US" altLang="zh-CN" sz="2800" smtClean="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楷体" panose="02010609060101010101" pitchFamily="49" charset="-122"/>
                </a:rPr>
                <a:t>)</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解得</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=110.0</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Ω</a:t>
              </a:r>
              <a:r>
                <a:rPr lang="zh-CN" altLang="zh-CN" sz="2800">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p:grpSp>
          <p:nvGrpSpPr>
            <p:cNvPr id="32" name="组合 31"/>
            <p:cNvGrpSpPr/>
            <p:nvPr/>
          </p:nvGrpSpPr>
          <p:grpSpPr>
            <a:xfrm>
              <a:off x="0" y="189434"/>
              <a:ext cx="1439863" cy="424932"/>
              <a:chOff x="51643" y="755060"/>
              <a:chExt cx="1439863" cy="424932"/>
            </a:xfrm>
          </p:grpSpPr>
          <p:sp>
            <p:nvSpPr>
              <p:cNvPr id="33" name="矩形 3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8"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9" name="组合 65"/>
              <p:cNvGrpSpPr>
                <a:grpSpLocks/>
              </p:cNvGrpSpPr>
              <p:nvPr/>
            </p:nvGrpSpPr>
            <p:grpSpPr bwMode="auto">
              <a:xfrm>
                <a:off x="1224676" y="886173"/>
                <a:ext cx="162478" cy="162211"/>
                <a:chOff x="3104" y="165"/>
                <a:chExt cx="276" cy="275"/>
              </a:xfrm>
            </p:grpSpPr>
            <p:cxnSp>
              <p:nvCxnSpPr>
                <p:cNvPr id="40" name="直接连接符 3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7510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510584"/>
                <a:ext cx="11412000" cy="3624238"/>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宋体" panose="02010600030101010101" pitchFamily="2" charset="-122"/>
                  </a:rPr>
                  <a:t>将微安表改装成倍率分别为</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和</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100</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的双倍率电阻表，电路如图乙所示。其中</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=1.5 V</a:t>
                </a:r>
                <a:r>
                  <a:rPr lang="zh-CN" altLang="zh-CN" sz="2800">
                    <a:effectLst/>
                    <a:latin typeface="Times New Roman" panose="02020603050405020304" pitchFamily="18" charset="0"/>
                    <a:ea typeface="宋体" panose="02010600030101010101" pitchFamily="2" charset="-122"/>
                  </a:rPr>
                  <a:t>，内阻忽略不计：</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①</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Ω</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孔内应插</a:t>
                </a:r>
                <a:r>
                  <a:rPr lang="zh-CN" altLang="zh-CN" sz="2800" u="sng">
                    <a:effectLst/>
                    <a:latin typeface="Times New Roman" panose="02020603050405020304" pitchFamily="18" charset="0"/>
                    <a:ea typeface="宋体" panose="02010600030101010101" pitchFamily="2" charset="-122"/>
                  </a:rPr>
                  <a:t>　　　</a:t>
                </a:r>
                <a:r>
                  <a:rPr lang="zh-CN" altLang="zh-CN" sz="2800">
                    <a:effectLst/>
                    <a:latin typeface="Times New Roman" panose="02020603050405020304" pitchFamily="18" charset="0"/>
                    <a:ea typeface="宋体" panose="02010600030101010101" pitchFamily="2" charset="-122"/>
                  </a:rPr>
                  <a:t>表笔</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选填</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红</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或</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黑</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a:effectLst/>
                    <a:latin typeface="Times New Roman" panose="02020603050405020304" pitchFamily="18" charset="0"/>
                    <a:ea typeface="宋体" panose="02010600030101010101" pitchFamily="2" charset="-122"/>
                  </a:rPr>
                  <a:t>将</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宋体" panose="02010600030101010101" pitchFamily="2" charset="-122"/>
                  </a:rPr>
                  <a:t>置于</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宋体" panose="02010600030101010101" pitchFamily="2" charset="-122"/>
                  </a:rPr>
                  <a:t>时，正确操作后微安表指针指在</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宋体" panose="02010600030101010101" pitchFamily="2" charset="-122"/>
                  </a:rPr>
                  <a:t>处</a:t>
                </a:r>
                <a:r>
                  <a:rPr lang="zh-CN" altLang="zh-CN" sz="2800" smtClean="0">
                    <a:effectLst/>
                    <a:latin typeface="Times New Roman" panose="02020603050405020304" pitchFamily="18" charset="0"/>
                    <a:ea typeface="宋体" panose="02010600030101010101" pitchFamily="2" charset="-122"/>
                  </a:rPr>
                  <a:t>，</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mtClean="0">
                    <a:effectLst/>
                    <a:latin typeface="Times New Roman" panose="02020603050405020304" pitchFamily="18" charset="0"/>
                    <a:ea typeface="宋体" panose="02010600030101010101" pitchFamily="2" charset="-122"/>
                  </a:rPr>
                  <a:t>则</a:t>
                </a:r>
                <a:r>
                  <a:rPr lang="zh-CN" altLang="zh-CN" sz="2800">
                    <a:effectLst/>
                    <a:latin typeface="Times New Roman" panose="02020603050405020304" pitchFamily="18" charset="0"/>
                    <a:ea typeface="宋体" panose="02010600030101010101" pitchFamily="2" charset="-122"/>
                  </a:rPr>
                  <a:t>待测电阻的阻值为</a:t>
                </a:r>
                <a:r>
                  <a:rPr lang="zh-CN" altLang="zh-CN" sz="2800" u="sng">
                    <a:effectLst/>
                    <a:latin typeface="Times New Roman" panose="02020603050405020304" pitchFamily="18" charset="0"/>
                    <a:ea typeface="宋体" panose="02010600030101010101" pitchFamily="2" charset="-122"/>
                  </a:rPr>
                  <a:t>　　　　</a:t>
                </a:r>
                <a:r>
                  <a:rPr lang="en-US" altLang="zh-CN" sz="2800">
                    <a:effectLst/>
                    <a:latin typeface="Times New Roman" panose="02020603050405020304" pitchFamily="18" charset="0"/>
                    <a:ea typeface="宋体" panose="02010600030101010101" pitchFamily="2" charset="-122"/>
                  </a:rPr>
                  <a:t> Ω</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510584"/>
                <a:ext cx="11412000" cy="3624238"/>
              </a:xfrm>
              <a:prstGeom prst="rect">
                <a:avLst/>
              </a:prstGeom>
              <a:blipFill rotWithShape="0">
                <a:blip r:embed="rId2"/>
                <a:stretch>
                  <a:fillRect l="-855" b="-1347"/>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 name="矩形 2"/>
          <p:cNvSpPr/>
          <p:nvPr/>
        </p:nvSpPr>
        <p:spPr>
          <a:xfrm>
            <a:off x="3507095" y="1864668"/>
            <a:ext cx="543739"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宋体" panose="02010600030101010101" pitchFamily="2" charset="-122"/>
              </a:rPr>
              <a:t>红</a:t>
            </a:r>
            <a:endParaRPr lang="zh-CN" altLang="en-US"/>
          </a:p>
        </p:txBody>
      </p:sp>
      <p:pic>
        <p:nvPicPr>
          <p:cNvPr id="11" name="image96.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1115" y="1341562"/>
            <a:ext cx="1925760" cy="2817181"/>
          </a:xfrm>
          <a:prstGeom prst="rect">
            <a:avLst/>
          </a:prstGeom>
          <a:noFill/>
          <a:ln>
            <a:noFill/>
          </a:ln>
        </p:spPr>
      </p:pic>
      <p:sp>
        <p:nvSpPr>
          <p:cNvPr id="12" name="矩形 11"/>
          <p:cNvSpPr/>
          <p:nvPr/>
        </p:nvSpPr>
        <p:spPr>
          <a:xfrm>
            <a:off x="3950499" y="3429680"/>
            <a:ext cx="99257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3 000</a:t>
            </a:r>
            <a:endParaRPr lang="zh-CN" altLang="en-US"/>
          </a:p>
        </p:txBody>
      </p:sp>
    </p:spTree>
    <p:extLst>
      <p:ext uri="{BB962C8B-B14F-4D97-AF65-F5344CB8AC3E}">
        <p14:creationId xmlns:p14="http://schemas.microsoft.com/office/powerpoint/2010/main" val="48622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908615"/>
            <a:ext cx="11855846" cy="3889331"/>
            <a:chOff x="0" y="189434"/>
            <a:chExt cx="11855846" cy="3889331"/>
          </a:xfrm>
        </p:grpSpPr>
        <mc:AlternateContent xmlns:mc="http://schemas.openxmlformats.org/markup-compatibility/2006" xmlns:a14="http://schemas.microsoft.com/office/drawing/2010/main">
          <mc:Choice Requires="a14">
            <p:sp>
              <p:nvSpPr>
                <p:cNvPr id="19" name="矩形 18"/>
                <p:cNvSpPr/>
                <p:nvPr/>
              </p:nvSpPr>
              <p:spPr>
                <a:xfrm>
                  <a:off x="389206" y="666356"/>
                  <a:ext cx="11466640" cy="3412409"/>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直流电表要求电流由红表笔流入，从黑表笔流出，</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孔内应插红表笔；根据题意可知，</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rPr>
                    <a:t>置于</a:t>
                  </a:r>
                  <a:r>
                    <a:rPr lang="en-US" altLang="zh-CN" sz="2800">
                      <a:effectLst/>
                      <a:latin typeface="宋体" panose="02010600030101010101" pitchFamily="2" charset="-122"/>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时两表笔短接，则有</a:t>
                  </a:r>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𝐸</m:t>
                              </m:r>
                            </m:e>
                            <m:sup>
                              <m:r>
                                <a:rPr lang="en-US" altLang="zh-CN" sz="2800" i="1">
                                  <a:effectLst/>
                                  <a:latin typeface="Cambria Math" panose="02040503050406030204" pitchFamily="18" charset="0"/>
                                  <a:ea typeface="宋体" panose="02010600030101010101" pitchFamily="2" charset="-122"/>
                                </a:rPr>
                                <m:t>′</m:t>
                              </m:r>
                            </m:sup>
                          </m:sSup>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Ω</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测量电阻时有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3</m:t>
                          </m:r>
                        </m:den>
                      </m:f>
                    </m:oMath>
                  </a14:m>
                  <a:r>
                    <a:rPr lang="en-US" altLang="zh-CN" sz="2800" i="1">
                      <a:effectLst/>
                      <a:latin typeface="Times New Roman" panose="02020603050405020304" pitchFamily="18" charset="0"/>
                      <a:ea typeface="宋体" panose="02010600030101010101" pitchFamily="2" charset="-122"/>
                    </a:rPr>
                    <a:t>I</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𝐸</m:t>
                              </m:r>
                            </m:e>
                            <m:sup>
                              <m:r>
                                <a:rPr lang="en-US" altLang="zh-CN" sz="2800" i="1">
                                  <a:effectLst/>
                                  <a:latin typeface="Cambria Math" panose="02040503050406030204" pitchFamily="18" charset="0"/>
                                  <a:ea typeface="宋体" panose="02010600030101010101" pitchFamily="2" charset="-122"/>
                                </a:rPr>
                                <m:t>′</m:t>
                              </m:r>
                            </m:sup>
                          </m:sSup>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 </m:t>
                              </m:r>
                              <m:r>
                                <m:rPr>
                                  <m:sty m:val="p"/>
                                </m:rPr>
                                <a:rPr lang="en-US" altLang="zh-CN" sz="2800">
                                  <a:effectLst/>
                                  <a:latin typeface="Cambria Math" panose="02040503050406030204" pitchFamily="18" charset="0"/>
                                  <a:ea typeface="宋体" panose="02010600030101010101" pitchFamily="2" charset="-122"/>
                                </a:rPr>
                                <m:t>Ω</m:t>
                              </m:r>
                            </m:sub>
                          </m:sSub>
                          <m:r>
                            <a:rPr lang="en-US" altLang="zh-CN" sz="2800">
                              <a:effectLst/>
                              <a:latin typeface="Cambria Math" panose="02040503050406030204" pitchFamily="18" charset="0"/>
                              <a:ea typeface="宋体" panose="02010600030101010101" pitchFamily="2" charset="-122"/>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zh-CN" altLang="zh-CN" sz="2800" baseline="-5000">
                                  <a:effectLst/>
                                  <a:latin typeface="Cambria Math" panose="02040503050406030204" pitchFamily="18" charset="0"/>
                                  <a:ea typeface="宋体" panose="02010600030101010101" pitchFamily="2" charset="-122"/>
                                </a:rPr>
                                <m:t>测</m:t>
                              </m:r>
                            </m:sub>
                          </m:sSub>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解得</a:t>
                  </a:r>
                  <a:r>
                    <a:rPr lang="en-US" altLang="zh-CN" sz="2800" i="1">
                      <a:effectLst/>
                      <a:latin typeface="Times New Roman" panose="02020603050405020304" pitchFamily="18" charset="0"/>
                      <a:ea typeface="宋体" panose="02010600030101010101" pitchFamily="2" charset="-122"/>
                    </a:rPr>
                    <a:t>R</a:t>
                  </a:r>
                  <a:r>
                    <a:rPr lang="zh-CN" altLang="zh-CN" sz="2800" baseline="-25000">
                      <a:effectLst/>
                      <a:latin typeface="Times New Roman" panose="02020603050405020304" pitchFamily="18" charset="0"/>
                      <a:ea typeface="楷体" panose="02010609060101010101" pitchFamily="49" charset="-122"/>
                    </a:rPr>
                    <a:t>测</a:t>
                  </a:r>
                  <a:r>
                    <a:rPr lang="en-US" altLang="zh-CN" sz="28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000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Ω</a:t>
                  </a:r>
                  <a:r>
                    <a:rPr lang="zh-CN" altLang="zh-CN" sz="2800">
                      <a:effectLst/>
                      <a:latin typeface="Times New Roman" panose="02020603050405020304" pitchFamily="18" charset="0"/>
                      <a:ea typeface="楷体" panose="02010609060101010101" pitchFamily="49" charset="-122"/>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389206" y="666356"/>
                  <a:ext cx="11466640" cy="3412409"/>
                </a:xfrm>
                <a:prstGeom prst="rect">
                  <a:avLst/>
                </a:prstGeom>
                <a:blipFill rotWithShape="0">
                  <a:blip r:embed="rId8"/>
                  <a:stretch>
                    <a:fillRect l="-1116" b="-1786"/>
                  </a:stretch>
                </a:blipFill>
              </p:spPr>
              <p:txBody>
                <a:bodyPr/>
                <a:lstStyle/>
                <a:p>
                  <a:r>
                    <a:rPr lang="zh-CN" altLang="en-US">
                      <a:noFill/>
                    </a:rPr>
                    <a:t> </a:t>
                  </a:r>
                </a:p>
              </p:txBody>
            </p:sp>
          </mc:Fallback>
        </mc:AlternateContent>
        <p:grpSp>
          <p:nvGrpSpPr>
            <p:cNvPr id="20" name="组合 19"/>
            <p:cNvGrpSpPr/>
            <p:nvPr/>
          </p:nvGrpSpPr>
          <p:grpSpPr>
            <a:xfrm>
              <a:off x="0" y="189434"/>
              <a:ext cx="1439863" cy="424932"/>
              <a:chOff x="51643" y="755060"/>
              <a:chExt cx="1439863" cy="424932"/>
            </a:xfrm>
          </p:grpSpPr>
          <p:sp>
            <p:nvSpPr>
              <p:cNvPr id="21" name="矩形 20"/>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34" name="直接连接符 33"/>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23529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45418"/>
            <a:ext cx="11412000" cy="3272923"/>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西南名校联盟诊断</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某实验小组用电桥法测量热敏电阻</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在不同温度时的阻值，设计电路如图甲所示，其中</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是阻值为</a:t>
            </a:r>
            <a:r>
              <a:rPr lang="en-US" altLang="zh-CN" sz="2800">
                <a:latin typeface="Times New Roman" panose="02020603050405020304" pitchFamily="18" charset="0"/>
                <a:ea typeface="宋体" panose="02010600030101010101" pitchFamily="2" charset="-122"/>
              </a:rPr>
              <a:t>45 Ω</a:t>
            </a:r>
            <a:r>
              <a:rPr lang="zh-CN" altLang="zh-CN" sz="2800">
                <a:latin typeface="Times New Roman" panose="02020603050405020304" pitchFamily="18" charset="0"/>
                <a:ea typeface="宋体" panose="02010600030101010101" pitchFamily="2" charset="-122"/>
              </a:rPr>
              <a:t>的定值电阻；</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是用同一材料制成且粗细均匀的半圆形电阻丝，其半径为</a:t>
            </a:r>
            <a:r>
              <a:rPr lang="en-US" altLang="zh-CN" sz="2800" i="1">
                <a:latin typeface="Times New Roman" panose="02020603050405020304" pitchFamily="18" charset="0"/>
                <a:ea typeface="宋体" panose="02010600030101010101" pitchFamily="2" charset="-122"/>
              </a:rPr>
              <a:t>L</a:t>
            </a:r>
            <a:r>
              <a:rPr lang="zh-CN" altLang="zh-CN" sz="2800">
                <a:latin typeface="Times New Roman" panose="02020603050405020304" pitchFamily="18" charset="0"/>
                <a:ea typeface="宋体" panose="02010600030101010101" pitchFamily="2" charset="-122"/>
              </a:rPr>
              <a:t>，圆心为</a:t>
            </a:r>
            <a:r>
              <a:rPr lang="en-US" altLang="zh-CN" sz="2800" i="1">
                <a:latin typeface="Times New Roman" panose="02020603050405020304" pitchFamily="18" charset="0"/>
                <a:ea typeface="宋体" panose="02010600030101010101" pitchFamily="2" charset="-122"/>
              </a:rPr>
              <a:t>O</a:t>
            </a:r>
            <a:r>
              <a:rPr lang="zh-CN" altLang="zh-CN" sz="2800">
                <a:latin typeface="Times New Roman" panose="02020603050405020304" pitchFamily="18" charset="0"/>
                <a:ea typeface="宋体" panose="02010600030101010101" pitchFamily="2" charset="-122"/>
              </a:rPr>
              <a:t>；</a:t>
            </a:r>
            <a:r>
              <a:rPr lang="en-US" altLang="zh-CN" sz="2800" i="1" spc="-100">
                <a:latin typeface="Times New Roman" panose="02020603050405020304" pitchFamily="18" charset="0"/>
                <a:ea typeface="宋体" panose="02010600030101010101" pitchFamily="2" charset="-122"/>
              </a:rPr>
              <a:t>ON</a:t>
            </a:r>
            <a:r>
              <a:rPr lang="zh-CN" altLang="zh-CN" sz="2800" spc="-100">
                <a:latin typeface="Times New Roman" panose="02020603050405020304" pitchFamily="18" charset="0"/>
                <a:ea typeface="宋体" panose="02010600030101010101" pitchFamily="2" charset="-122"/>
              </a:rPr>
              <a:t>是一可绕</a:t>
            </a:r>
            <a:r>
              <a:rPr lang="en-US" altLang="zh-CN" sz="2800" i="1" spc="-100">
                <a:latin typeface="Times New Roman" panose="02020603050405020304" pitchFamily="18" charset="0"/>
                <a:ea typeface="宋体" panose="02010600030101010101" pitchFamily="2" charset="-122"/>
              </a:rPr>
              <a:t>O</a:t>
            </a:r>
            <a:r>
              <a:rPr lang="zh-CN" altLang="zh-CN" sz="2800" spc="-100">
                <a:latin typeface="Times New Roman" panose="02020603050405020304" pitchFamily="18" charset="0"/>
                <a:ea typeface="宋体" panose="02010600030101010101" pitchFamily="2" charset="-122"/>
              </a:rPr>
              <a:t>点自由转动的金属滑杆</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电阻不计</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；电源的电动势为</a:t>
            </a:r>
            <a:r>
              <a:rPr lang="en-US" altLang="zh-CN" sz="2800" i="1" spc="-100">
                <a:latin typeface="Times New Roman" panose="02020603050405020304" pitchFamily="18" charset="0"/>
                <a:ea typeface="宋体" panose="02010600030101010101" pitchFamily="2" charset="-122"/>
              </a:rPr>
              <a:t>E</a:t>
            </a:r>
            <a:r>
              <a:rPr lang="en-US" altLang="zh-CN" sz="2800" spc="-100">
                <a:latin typeface="Times New Roman" panose="02020603050405020304" pitchFamily="18" charset="0"/>
                <a:ea typeface="宋体" panose="02010600030101010101" pitchFamily="2" charset="-122"/>
              </a:rPr>
              <a:t>=3 V</a:t>
            </a:r>
            <a:r>
              <a:rPr lang="zh-CN" altLang="zh-CN" sz="2800" spc="-1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内阻不计，滑杆</a:t>
            </a:r>
            <a:r>
              <a:rPr lang="en-US" altLang="zh-CN" sz="2800" i="1">
                <a:latin typeface="Times New Roman" panose="02020603050405020304" pitchFamily="18" charset="0"/>
                <a:ea typeface="宋体" panose="02010600030101010101" pitchFamily="2" charset="-122"/>
              </a:rPr>
              <a:t>N</a:t>
            </a:r>
            <a:r>
              <a:rPr lang="zh-CN" altLang="zh-CN" sz="2800">
                <a:latin typeface="Times New Roman" panose="02020603050405020304" pitchFamily="18" charset="0"/>
                <a:ea typeface="宋体" panose="02010600030101010101" pitchFamily="2" charset="-122"/>
              </a:rPr>
              <a:t>端与</a:t>
            </a:r>
            <a:r>
              <a:rPr lang="en-US" altLang="zh-CN" sz="2800">
                <a:latin typeface="Times New Roman" panose="02020603050405020304" pitchFamily="18" charset="0"/>
                <a:ea typeface="宋体" panose="02010600030101010101" pitchFamily="2" charset="-122"/>
              </a:rPr>
              <a:t>S</a:t>
            </a:r>
            <a:r>
              <a:rPr lang="zh-CN" altLang="zh-CN" sz="2800">
                <a:latin typeface="Times New Roman" panose="02020603050405020304" pitchFamily="18" charset="0"/>
                <a:ea typeface="宋体" panose="02010600030101010101" pitchFamily="2" charset="-122"/>
              </a:rPr>
              <a:t>接触良好。</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0" name="image9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6892" y="3717826"/>
            <a:ext cx="1701820" cy="2520280"/>
          </a:xfrm>
          <a:prstGeom prst="rect">
            <a:avLst/>
          </a:prstGeom>
          <a:noFill/>
          <a:ln>
            <a:noFill/>
          </a:ln>
        </p:spPr>
      </p:pic>
      <p:pic>
        <p:nvPicPr>
          <p:cNvPr id="11" name="image98.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124" y="3120358"/>
            <a:ext cx="3613964" cy="3470944"/>
          </a:xfrm>
          <a:prstGeom prst="rect">
            <a:avLst/>
          </a:prstGeom>
          <a:noFill/>
          <a:ln>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5" y="323508"/>
            <a:ext cx="11801207" cy="3354740"/>
          </a:xfrm>
          <a:prstGeom prst="rect">
            <a:avLst/>
          </a:prstGeom>
        </p:spPr>
        <p:txBody>
          <a:bodyPr wrap="square" lIns="121898" tIns="60948" rIns="121898" bIns="60948">
            <a:spAutoFit/>
          </a:bodyPr>
          <a:lstStyle/>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实验室提供了以下电表可供选择：</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内阻约为</a:t>
            </a:r>
            <a:r>
              <a:rPr lang="en-US" altLang="zh-CN" sz="2800">
                <a:latin typeface="Times New Roman" panose="02020603050405020304" pitchFamily="18" charset="0"/>
                <a:ea typeface="宋体" panose="02010600030101010101" pitchFamily="2" charset="-122"/>
              </a:rPr>
              <a:t>0.2 Ω</a:t>
            </a:r>
            <a:r>
              <a:rPr lang="zh-CN" altLang="zh-CN" sz="2800">
                <a:latin typeface="Times New Roman" panose="02020603050405020304" pitchFamily="18" charset="0"/>
                <a:ea typeface="宋体" panose="02010600030101010101" pitchFamily="2" charset="-122"/>
              </a:rPr>
              <a:t>，量程为</a:t>
            </a:r>
            <a:r>
              <a:rPr lang="en-US" altLang="zh-CN" sz="2800">
                <a:latin typeface="Times New Roman" panose="02020603050405020304" pitchFamily="18" charset="0"/>
                <a:ea typeface="宋体" panose="02010600030101010101" pitchFamily="2" charset="-122"/>
              </a:rPr>
              <a:t>3 A)</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电流表</a:t>
            </a:r>
            <a:r>
              <a:rPr lang="en-US" altLang="zh-CN" sz="2800">
                <a:latin typeface="Times New Roman" panose="02020603050405020304" pitchFamily="18" charset="0"/>
                <a:ea typeface="宋体" panose="02010600030101010101" pitchFamily="2" charset="-122"/>
              </a:rPr>
              <a:t>A</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内阻约为</a:t>
            </a:r>
            <a:r>
              <a:rPr lang="en-US" altLang="zh-CN" sz="2800">
                <a:latin typeface="Times New Roman" panose="02020603050405020304" pitchFamily="18" charset="0"/>
                <a:ea typeface="宋体" panose="02010600030101010101" pitchFamily="2" charset="-122"/>
              </a:rPr>
              <a:t>1.0 Ω</a:t>
            </a:r>
            <a:r>
              <a:rPr lang="zh-CN" altLang="zh-CN" sz="2800">
                <a:latin typeface="Times New Roman" panose="02020603050405020304" pitchFamily="18" charset="0"/>
                <a:ea typeface="宋体" panose="02010600030101010101" pitchFamily="2" charset="-122"/>
              </a:rPr>
              <a:t>，量程为</a:t>
            </a:r>
            <a:r>
              <a:rPr lang="en-US" altLang="zh-CN" sz="2800">
                <a:latin typeface="Times New Roman" panose="02020603050405020304" pitchFamily="18" charset="0"/>
                <a:ea typeface="宋体" panose="02010600030101010101" pitchFamily="2" charset="-122"/>
              </a:rPr>
              <a:t>0.6 A)</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灵敏电流表</a:t>
            </a:r>
            <a:r>
              <a:rPr lang="en-US" altLang="zh-CN" sz="2800">
                <a:latin typeface="Times New Roman" panose="02020603050405020304" pitchFamily="18" charset="0"/>
                <a:ea typeface="宋体" panose="02010600030101010101" pitchFamily="2" charset="-122"/>
              </a:rPr>
              <a:t>G(</a:t>
            </a:r>
            <a:r>
              <a:rPr lang="zh-CN" altLang="zh-CN" sz="2800">
                <a:latin typeface="Times New Roman" panose="02020603050405020304" pitchFamily="18" charset="0"/>
                <a:ea typeface="宋体" panose="02010600030101010101" pitchFamily="2" charset="-122"/>
              </a:rPr>
              <a:t>内阻约为</a:t>
            </a:r>
            <a:r>
              <a:rPr lang="en-US" altLang="zh-CN" sz="2800">
                <a:latin typeface="Times New Roman" panose="02020603050405020304" pitchFamily="18" charset="0"/>
                <a:ea typeface="宋体" panose="02010600030101010101" pitchFamily="2" charset="-122"/>
              </a:rPr>
              <a:t>120 Ω</a:t>
            </a:r>
            <a:r>
              <a:rPr lang="zh-CN" altLang="zh-CN" sz="2800">
                <a:latin typeface="Times New Roman" panose="02020603050405020304" pitchFamily="18" charset="0"/>
                <a:ea typeface="宋体" panose="02010600030101010101" pitchFamily="2" charset="-122"/>
              </a:rPr>
              <a:t>，量程为</a:t>
            </a:r>
            <a:r>
              <a:rPr lang="en-US" altLang="zh-CN" sz="2800">
                <a:latin typeface="Times New Roman" panose="02020603050405020304" pitchFamily="18" charset="0"/>
                <a:ea typeface="宋体" panose="02010600030101010101" pitchFamily="2" charset="-122"/>
              </a:rPr>
              <a:t>0.1 mA)</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340610" algn="l"/>
                <a:tab pos="2790825" algn="l"/>
                <a:tab pos="4231005" algn="l"/>
              </a:tabLst>
            </a:pPr>
            <a:r>
              <a:rPr lang="zh-CN" altLang="zh-CN" sz="2800" spc="-100">
                <a:latin typeface="Times New Roman" panose="02020603050405020304" pitchFamily="18" charset="0"/>
                <a:ea typeface="宋体" panose="02010600030101010101" pitchFamily="2" charset="-122"/>
              </a:rPr>
              <a:t>图中</a:t>
            </a:r>
            <a:r>
              <a:rPr lang="en-US" altLang="zh-CN" sz="2800" spc="-100">
                <a:latin typeface="宋体" panose="02010600030101010101" pitchFamily="2" charset="-122"/>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内的电表应选择</a:t>
            </a:r>
            <a:r>
              <a:rPr lang="zh-CN" altLang="zh-CN" sz="2800" u="sng" spc="-100">
                <a:latin typeface="Times New Roman" panose="02020603050405020304" pitchFamily="18" charset="0"/>
                <a:ea typeface="宋体" panose="02010600030101010101" pitchFamily="2" charset="-122"/>
              </a:rPr>
              <a:t>　　</a:t>
            </a:r>
            <a:r>
              <a:rPr lang="en-US" altLang="zh-CN" sz="2800" spc="-100" smtClean="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填选项前面的符号</a:t>
            </a:r>
            <a:r>
              <a:rPr lang="en-US" altLang="zh-CN" sz="2800" spc="-10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A</a:t>
            </a:r>
            <a:r>
              <a:rPr lang="en-US" altLang="zh-CN" sz="2800" spc="-10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B</a:t>
            </a:r>
            <a:r>
              <a:rPr lang="en-US" altLang="zh-CN" sz="2800" spc="-100" smtClean="0">
                <a:latin typeface="宋体" panose="02010600030101010101" pitchFamily="2" charset="-122"/>
                <a:ea typeface="宋体" panose="02010600030101010101" pitchFamily="2" charset="-122"/>
              </a:rPr>
              <a:t>”</a:t>
            </a:r>
            <a:r>
              <a:rPr lang="zh-CN" altLang="zh-CN" sz="2800" spc="-100" smtClean="0">
                <a:latin typeface="Times New Roman" panose="02020603050405020304" pitchFamily="18" charset="0"/>
                <a:ea typeface="宋体" panose="02010600030101010101" pitchFamily="2" charset="-122"/>
              </a:rPr>
              <a:t>或</a:t>
            </a:r>
            <a:r>
              <a:rPr lang="en-US" altLang="zh-CN" sz="2800" spc="-100" smtClean="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C</a:t>
            </a:r>
            <a:r>
              <a:rPr lang="en-US" altLang="zh-CN" sz="2800" spc="-100">
                <a:latin typeface="宋体" panose="02010600030101010101" pitchFamily="2" charset="-122"/>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a:t>
            </a:r>
            <a:r>
              <a:rPr lang="en-US" altLang="zh-CN" sz="2800" spc="-100">
                <a:latin typeface="Times New Roman" panose="02020603050405020304" pitchFamily="18" charset="0"/>
                <a:ea typeface="宋体" panose="02010600030101010101" pitchFamily="2" charset="-122"/>
              </a:rPr>
              <a:t> </a:t>
            </a:r>
            <a:endParaRPr lang="zh-CN" altLang="zh-CN" sz="1100" spc="-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矩形 19"/>
          <p:cNvSpPr/>
          <p:nvPr/>
        </p:nvSpPr>
        <p:spPr>
          <a:xfrm>
            <a:off x="4760962" y="3006854"/>
            <a:ext cx="423514"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C</a:t>
            </a:r>
            <a:endParaRPr lang="zh-CN" altLang="en-US"/>
          </a:p>
        </p:txBody>
      </p:sp>
      <p:grpSp>
        <p:nvGrpSpPr>
          <p:cNvPr id="21" name="组合 20"/>
          <p:cNvGrpSpPr/>
          <p:nvPr/>
        </p:nvGrpSpPr>
        <p:grpSpPr>
          <a:xfrm>
            <a:off x="0" y="3851900"/>
            <a:ext cx="11855846" cy="1810142"/>
            <a:chOff x="0" y="189434"/>
            <a:chExt cx="11855846" cy="1810142"/>
          </a:xfrm>
        </p:grpSpPr>
        <p:sp>
          <p:nvSpPr>
            <p:cNvPr id="22" name="矩形 21"/>
            <p:cNvSpPr/>
            <p:nvPr/>
          </p:nvSpPr>
          <p:spPr>
            <a:xfrm>
              <a:off x="389206" y="696399"/>
              <a:ext cx="11466640" cy="1303177"/>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电桥接近平衡时，</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桥</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中电流很小，量程大的电流表几乎不偏转，测不出来，灵敏电流表可以测出，故选</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33" name="image97.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9582" y="171158"/>
            <a:ext cx="1701820" cy="2520280"/>
          </a:xfrm>
          <a:prstGeom prst="rect">
            <a:avLst/>
          </a:prstGeom>
          <a:noFill/>
          <a:ln>
            <a:noFill/>
          </a:ln>
        </p:spPr>
      </p:pic>
    </p:spTree>
    <p:extLst>
      <p:ext uri="{BB962C8B-B14F-4D97-AF65-F5344CB8AC3E}">
        <p14:creationId xmlns:p14="http://schemas.microsoft.com/office/powerpoint/2010/main" val="33958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35893"/>
            <a:ext cx="8730336" cy="3585573"/>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在测量之前滑动变阻器滑片</a:t>
            </a:r>
            <a:r>
              <a:rPr lang="en-US" altLang="zh-CN" sz="2800">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应置于</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端</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填</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a</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b</a:t>
            </a:r>
            <a:r>
              <a:rPr lang="en-US" altLang="zh-CN" sz="2800">
                <a:latin typeface="宋体" panose="02010600030101010101" pitchFamily="2" charset="-122"/>
                <a:ea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。闭合开关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，将滑动变阻器调到合适位置后，再反复调节滑杆角度位置，使闭合开关</a:t>
            </a:r>
            <a:r>
              <a:rPr lang="en-US" altLang="zh-CN" sz="2800">
                <a:latin typeface="Times New Roman" panose="02020603050405020304" pitchFamily="18" charset="0"/>
                <a:ea typeface="宋体" panose="02010600030101010101" pitchFamily="2" charset="-122"/>
              </a:rPr>
              <a:t>S</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时</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中电表的示数为</a:t>
            </a:r>
            <a:r>
              <a:rPr lang="zh-CN" altLang="zh-CN" sz="2800" u="sng">
                <a:latin typeface="Times New Roman" panose="02020603050405020304" pitchFamily="18" charset="0"/>
                <a:ea typeface="宋体" panose="02010600030101010101" pitchFamily="2" charset="-122"/>
              </a:rPr>
              <a:t>　　　</a:t>
            </a:r>
            <a:r>
              <a:rPr lang="zh-CN" altLang="zh-CN" sz="2800">
                <a:latin typeface="Times New Roman" panose="02020603050405020304" pitchFamily="18" charset="0"/>
                <a:ea typeface="宋体" panose="02010600030101010101" pitchFamily="2" charset="-122"/>
              </a:rPr>
              <a:t>，则电桥达成平衡，测得此时</a:t>
            </a:r>
            <a:r>
              <a:rPr lang="zh-CN" altLang="zh-CN" sz="2800" smtClean="0">
                <a:latin typeface="Times New Roman" panose="02020603050405020304" pitchFamily="18" charset="0"/>
                <a:ea typeface="宋体" panose="02010600030101010101" pitchFamily="2" charset="-122"/>
              </a:rPr>
              <a:t>滑</a:t>
            </a:r>
            <a:endParaRPr lang="en-US" altLang="zh-CN" sz="2800" smtClean="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endParaRPr lang="en-US" altLang="zh-CN" sz="1000">
              <a:latin typeface="Times New Roman" panose="02020603050405020304" pitchFamily="18" charset="0"/>
              <a:ea typeface="宋体" panose="02010600030101010101" pitchFamily="2" charset="-122"/>
            </a:endParaRPr>
          </a:p>
          <a:p>
            <a:pPr algn="just">
              <a:lnSpc>
                <a:spcPct val="150000"/>
              </a:lnSpc>
              <a:spcAft>
                <a:spcPts val="0"/>
              </a:spcAft>
              <a:tabLst>
                <a:tab pos="2340610" algn="l"/>
                <a:tab pos="2790825" algn="l"/>
                <a:tab pos="4231005" algn="l"/>
              </a:tabLst>
            </a:pPr>
            <a:r>
              <a:rPr lang="zh-CN" altLang="zh-CN" sz="2800" smtClean="0">
                <a:latin typeface="Times New Roman" panose="02020603050405020304" pitchFamily="18" charset="0"/>
                <a:ea typeface="宋体" panose="02010600030101010101" pitchFamily="2" charset="-122"/>
              </a:rPr>
              <a:t>杆</a:t>
            </a:r>
            <a:r>
              <a:rPr lang="zh-CN" altLang="zh-CN" sz="2800">
                <a:latin typeface="Times New Roman" panose="02020603050405020304" pitchFamily="18" charset="0"/>
                <a:ea typeface="宋体" panose="02010600030101010101" pitchFamily="2" charset="-122"/>
              </a:rPr>
              <a:t>角度为</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rPr>
              <a:t>，则</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T</a:t>
            </a:r>
            <a:r>
              <a:rPr lang="zh-CN" altLang="zh-CN" sz="2800">
                <a:latin typeface="Times New Roman" panose="02020603050405020304" pitchFamily="18" charset="0"/>
                <a:ea typeface="宋体" panose="02010600030101010101" pitchFamily="2" charset="-122"/>
              </a:rPr>
              <a:t>的阻值</a:t>
            </a:r>
            <a:r>
              <a:rPr lang="zh-CN" altLang="zh-CN" sz="2800" smtClean="0">
                <a:latin typeface="Times New Roman" panose="02020603050405020304" pitchFamily="18" charset="0"/>
                <a:ea typeface="宋体" panose="02010600030101010101" pitchFamily="2" charset="-122"/>
              </a:rPr>
              <a:t>为</a:t>
            </a:r>
            <a:r>
              <a:rPr lang="zh-CN" altLang="zh-CN" sz="2800" u="sng">
                <a:latin typeface="Times New Roman" panose="02020603050405020304" pitchFamily="18" charset="0"/>
                <a:ea typeface="宋体" panose="02010600030101010101" pitchFamily="2" charset="-122"/>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用</a:t>
            </a:r>
            <a:r>
              <a:rPr lang="en-US" altLang="zh-CN" sz="2800" i="1">
                <a:latin typeface="Times New Roman" panose="02020603050405020304" pitchFamily="18" charset="0"/>
                <a:ea typeface="宋体" panose="02010600030101010101" pitchFamily="2" charset="-122"/>
              </a:rPr>
              <a:t>R</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θ</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π</a:t>
            </a:r>
            <a:r>
              <a:rPr lang="zh-CN" altLang="zh-CN" sz="2800">
                <a:latin typeface="Times New Roman" panose="02020603050405020304" pitchFamily="18" charset="0"/>
                <a:ea typeface="宋体" panose="02010600030101010101" pitchFamily="2" charset="-122"/>
              </a:rPr>
              <a:t>表示</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矩形 19"/>
          <p:cNvSpPr/>
          <p:nvPr/>
        </p:nvSpPr>
        <p:spPr>
          <a:xfrm>
            <a:off x="6921202" y="126951"/>
            <a:ext cx="364202"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宋体" panose="02010600030101010101" pitchFamily="2" charset="-122"/>
              </a:rPr>
              <a:t>b</a:t>
            </a:r>
            <a:endParaRPr lang="zh-CN" altLang="en-US"/>
          </a:p>
        </p:txBody>
      </p:sp>
      <p:grpSp>
        <p:nvGrpSpPr>
          <p:cNvPr id="21" name="组合 20"/>
          <p:cNvGrpSpPr/>
          <p:nvPr/>
        </p:nvGrpSpPr>
        <p:grpSpPr>
          <a:xfrm>
            <a:off x="0" y="3535710"/>
            <a:ext cx="11855846" cy="2772480"/>
            <a:chOff x="0" y="189434"/>
            <a:chExt cx="11855846" cy="2772480"/>
          </a:xfrm>
        </p:grpSpPr>
        <mc:AlternateContent xmlns:mc="http://schemas.openxmlformats.org/markup-compatibility/2006" xmlns:a14="http://schemas.microsoft.com/office/drawing/2010/main">
          <mc:Choice Requires="a14">
            <p:sp>
              <p:nvSpPr>
                <p:cNvPr id="22" name="矩形 21"/>
                <p:cNvSpPr/>
                <p:nvPr/>
              </p:nvSpPr>
              <p:spPr>
                <a:xfrm>
                  <a:off x="389206" y="667824"/>
                  <a:ext cx="11466640" cy="2294090"/>
                </a:xfrm>
                <a:prstGeom prst="rect">
                  <a:avLst/>
                </a:prstGeom>
              </p:spPr>
              <p:txBody>
                <a:bodyPr wrap="square">
                  <a:spAutoFit/>
                </a:bodyPr>
                <a:lstStyle/>
                <a:p>
                  <a:pPr>
                    <a:lnSpc>
                      <a:spcPct val="130000"/>
                    </a:lnSpc>
                    <a:spcAft>
                      <a:spcPts val="0"/>
                    </a:spcAft>
                    <a:tabLst>
                      <a:tab pos="2340610" algn="l"/>
                      <a:tab pos="2790825" algn="l"/>
                      <a:tab pos="4231005" algn="l"/>
                    </a:tabLst>
                  </a:pPr>
                  <a:r>
                    <a:rPr lang="zh-CN" altLang="zh-CN" sz="2800">
                      <a:latin typeface="Times New Roman" panose="02020603050405020304" pitchFamily="18" charset="0"/>
                      <a:ea typeface="楷体" panose="02010609060101010101" pitchFamily="49" charset="-122"/>
                    </a:rPr>
                    <a:t>为保护电路，滑片</a:t>
                  </a:r>
                  <a:r>
                    <a:rPr lang="en-US" altLang="zh-CN" sz="2800">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楷体" panose="02010609060101010101" pitchFamily="49" charset="-122"/>
                    </a:rPr>
                    <a:t>应放在</a:t>
                  </a:r>
                  <a:r>
                    <a:rPr lang="en-US" altLang="zh-CN" sz="2800" i="1">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rPr>
                    <a:t>端。</a:t>
                  </a:r>
                  <a:r>
                    <a:rPr lang="en-US" altLang="zh-CN" sz="2800">
                      <a:effectLst/>
                      <a:latin typeface="宋体" panose="02010600030101010101" pitchFamily="2" charset="-122"/>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rPr>
                    <a:t>中电表的示数为</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rPr>
                    <a:t>时电桥达到平衡。设电阻丝单位长度电阻为</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a:rPr lang="en-US" altLang="zh-CN" sz="2800">
                                  <a:effectLst/>
                                  <a:latin typeface="Cambria Math" panose="02040503050406030204" pitchFamily="18" charset="0"/>
                                  <a:ea typeface="宋体" panose="02010600030101010101" pitchFamily="2" charset="-122"/>
                                </a:rPr>
                                <m:t>0</m:t>
                              </m:r>
                            </m:sub>
                          </m:sSub>
                        </m:num>
                        <m:den>
                          <m:r>
                            <a:rPr lang="en-US" altLang="zh-CN" sz="2800" i="1">
                              <a:effectLst/>
                              <a:latin typeface="Cambria Math" panose="02040503050406030204" pitchFamily="18" charset="0"/>
                              <a:ea typeface="宋体" panose="02010600030101010101" pitchFamily="2" charset="-122"/>
                            </a:rPr>
                            <m:t>𝜃</m:t>
                          </m:r>
                          <m:r>
                            <a:rPr lang="en-US" altLang="zh-CN" sz="2800" i="1">
                              <a:effectLst/>
                              <a:latin typeface="Cambria Math" panose="02040503050406030204" pitchFamily="18" charset="0"/>
                              <a:ea typeface="宋体" panose="02010600030101010101" pitchFamily="2" charset="-122"/>
                            </a:rPr>
                            <m:t>𝑟</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𝑅</m:t>
                              </m:r>
                            </m:e>
                            <m:sub>
                              <m:r>
                                <m:rPr>
                                  <m:sty m:val="p"/>
                                </m:rPr>
                                <a:rPr lang="en-US" altLang="zh-CN" sz="2800">
                                  <a:effectLst/>
                                  <a:latin typeface="Cambria Math" panose="02040503050406030204" pitchFamily="18" charset="0"/>
                                  <a:ea typeface="宋体" panose="02010600030101010101" pitchFamily="2" charset="-122"/>
                                </a:rPr>
                                <m:t>T</m:t>
                              </m:r>
                            </m:sub>
                          </m:sSub>
                        </m:num>
                        <m:den>
                          <m:r>
                            <a:rPr lang="en-US" altLang="zh-CN" sz="2800">
                              <a:effectLst/>
                              <a:latin typeface="Cambria Math" panose="02040503050406030204" pitchFamily="18" charset="0"/>
                              <a:ea typeface="宋体" panose="02010600030101010101" pitchFamily="2" charset="-122"/>
                            </a:rPr>
                            <m:t>(</m:t>
                          </m:r>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𝜃</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𝑟</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340610" algn="l"/>
                      <a:tab pos="2790825" algn="l"/>
                      <a:tab pos="4231005" algn="l"/>
                    </a:tabLst>
                  </a:pPr>
                  <a:r>
                    <a:rPr lang="zh-CN" altLang="zh-CN" sz="2800">
                      <a:effectLst/>
                      <a:latin typeface="Times New Roman" panose="02020603050405020304" pitchFamily="18" charset="0"/>
                      <a:ea typeface="楷体" panose="02010609060101010101" pitchFamily="49" charset="-122"/>
                    </a:rPr>
                    <a:t>则</a:t>
                  </a:r>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T</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𝜃</m:t>
                          </m:r>
                        </m:num>
                        <m:den>
                          <m:r>
                            <a:rPr lang="en-US" altLang="zh-CN" sz="2800" i="1">
                              <a:effectLst/>
                              <a:latin typeface="Cambria Math" panose="02040503050406030204" pitchFamily="18" charset="0"/>
                              <a:ea typeface="宋体" panose="02010600030101010101" pitchFamily="2" charset="-122"/>
                            </a:rPr>
                            <m:t>𝜃</m:t>
                          </m:r>
                        </m:den>
                      </m:f>
                    </m:oMath>
                  </a14:m>
                  <a:r>
                    <a:rPr lang="en-US" altLang="zh-CN" sz="2800" i="1">
                      <a:effectLst/>
                      <a:latin typeface="Times New Roman" panose="02020603050405020304" pitchFamily="18" charset="0"/>
                      <a:ea typeface="宋体" panose="02010600030101010101" pitchFamily="2" charset="-122"/>
                    </a:rPr>
                    <a:t>R</a:t>
                  </a:r>
                  <a:r>
                    <a:rPr lang="en-US" altLang="zh-CN" sz="2800" baseline="-25000">
                      <a:effectLst/>
                      <a:latin typeface="Times New Roman" panose="02020603050405020304" pitchFamily="18" charset="0"/>
                      <a:ea typeface="宋体" panose="02010600030101010101" pitchFamily="2" charset="-122"/>
                    </a:rPr>
                    <a:t>0</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2" name="矩形 21"/>
                <p:cNvSpPr>
                  <a:spLocks noRot="1" noChangeAspect="1" noMove="1" noResize="1" noEditPoints="1" noAdjustHandles="1" noChangeArrowheads="1" noChangeShapeType="1" noTextEdit="1"/>
                </p:cNvSpPr>
                <p:nvPr/>
              </p:nvSpPr>
              <p:spPr>
                <a:xfrm>
                  <a:off x="389206" y="667824"/>
                  <a:ext cx="11466640" cy="2294090"/>
                </a:xfrm>
                <a:prstGeom prst="rect">
                  <a:avLst/>
                </a:prstGeom>
                <a:blipFill rotWithShape="0">
                  <a:blip r:embed="rId8"/>
                  <a:stretch>
                    <a:fillRect l="-1116" t="-531" r="-3615" b="-2122"/>
                  </a:stretch>
                </a:blipFill>
              </p:spPr>
              <p:txBody>
                <a:bodyPr/>
                <a:lstStyle/>
                <a:p>
                  <a:r>
                    <a:rPr lang="zh-CN" altLang="en-US">
                      <a:noFill/>
                    </a:rPr>
                    <a:t> </a:t>
                  </a:r>
                </a:p>
              </p:txBody>
            </p:sp>
          </mc:Fallback>
        </mc:AlternateContent>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pic>
        <p:nvPicPr>
          <p:cNvPr id="33" name="image97.jpeg"/>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4656" y="631007"/>
            <a:ext cx="1701820" cy="2520280"/>
          </a:xfrm>
          <a:prstGeom prst="rect">
            <a:avLst/>
          </a:prstGeom>
          <a:noFill/>
          <a:ln>
            <a:noFill/>
          </a:ln>
        </p:spPr>
      </p:pic>
      <p:sp>
        <p:nvSpPr>
          <p:cNvPr id="34" name="矩形 33"/>
          <p:cNvSpPr/>
          <p:nvPr/>
        </p:nvSpPr>
        <p:spPr>
          <a:xfrm>
            <a:off x="2926854" y="2056276"/>
            <a:ext cx="364202"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0</a:t>
            </a:r>
            <a:endParaRPr lang="zh-CN" altLang="en-US"/>
          </a:p>
        </p:txBody>
      </p:sp>
      <mc:AlternateContent xmlns:mc="http://schemas.openxmlformats.org/markup-compatibility/2006" xmlns:a14="http://schemas.microsoft.com/office/drawing/2010/main">
        <mc:Choice Requires="a14">
          <p:sp>
            <p:nvSpPr>
              <p:cNvPr id="37" name="矩形 36"/>
              <p:cNvSpPr/>
              <p:nvPr/>
            </p:nvSpPr>
            <p:spPr>
              <a:xfrm>
                <a:off x="4616946" y="2671614"/>
                <a:ext cx="1067600" cy="724109"/>
              </a:xfrm>
              <a:prstGeom prst="rect">
                <a:avLst/>
              </a:prstGeom>
            </p:spPr>
            <p:txBody>
              <a:bodyPr wrap="none">
                <a:spAutoFit/>
              </a:bodyPr>
              <a:lstStyle/>
              <a:p>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rPr>
                        </m:ctrlPr>
                      </m:fPr>
                      <m:num>
                        <m:r>
                          <m:rPr>
                            <m:sty m:val="p"/>
                          </m:rPr>
                          <a:rPr lang="en-US" altLang="zh-CN" sz="2800">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π</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num>
                      <m:den>
                        <m:r>
                          <a:rPr lang="en-US" altLang="zh-CN" sz="2800" i="1">
                            <a:solidFill>
                              <a:srgbClr val="C00000"/>
                            </a:solidFill>
                            <a:effectLst/>
                            <a:latin typeface="Cambria Math" panose="02040503050406030204" pitchFamily="18" charset="0"/>
                            <a:ea typeface="宋体" panose="02010600030101010101" pitchFamily="2" charset="-122"/>
                            <a:cs typeface="Times New Roman" panose="02020603050405020304" pitchFamily="18" charset="0"/>
                          </a:rPr>
                          <m:t>𝜃</m:t>
                        </m:r>
                      </m:den>
                    </m:f>
                  </m:oMath>
                </a14:m>
                <a:r>
                  <a:rPr lang="en-US" altLang="zh-CN" sz="2800" i="1">
                    <a:solidFill>
                      <a:srgbClr val="C00000"/>
                    </a:solidFill>
                    <a:effectLst/>
                    <a:latin typeface="Times New Roman" panose="02020603050405020304" pitchFamily="18" charset="0"/>
                    <a:ea typeface="宋体" panose="02010600030101010101" pitchFamily="2" charset="-122"/>
                  </a:rPr>
                  <a:t>R</a:t>
                </a:r>
                <a:r>
                  <a:rPr lang="en-US" altLang="zh-CN" sz="2800" baseline="-25000">
                    <a:solidFill>
                      <a:srgbClr val="C00000"/>
                    </a:solidFill>
                    <a:effectLst/>
                    <a:latin typeface="Times New Roman" panose="02020603050405020304" pitchFamily="18" charset="0"/>
                    <a:ea typeface="宋体" panose="02010600030101010101" pitchFamily="2" charset="-122"/>
                  </a:rPr>
                  <a:t>0</a:t>
                </a:r>
                <a:endParaRPr lang="zh-CN" altLang="en-US"/>
              </a:p>
            </p:txBody>
          </p:sp>
        </mc:Choice>
        <mc:Fallback xmlns="">
          <p:sp>
            <p:nvSpPr>
              <p:cNvPr id="37" name="矩形 36"/>
              <p:cNvSpPr>
                <a:spLocks noRot="1" noChangeAspect="1" noMove="1" noResize="1" noEditPoints="1" noAdjustHandles="1" noChangeArrowheads="1" noChangeShapeType="1" noTextEdit="1"/>
              </p:cNvSpPr>
              <p:nvPr/>
            </p:nvSpPr>
            <p:spPr>
              <a:xfrm>
                <a:off x="4616946" y="2671614"/>
                <a:ext cx="1067600" cy="724109"/>
              </a:xfrm>
              <a:prstGeom prst="rect">
                <a:avLst/>
              </a:prstGeom>
              <a:blipFill rotWithShape="0">
                <a:blip r:embed="rId10"/>
                <a:stretch>
                  <a:fillRect r="-3409" b="-92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84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P spid="37"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621482"/>
            <a:ext cx="7146160" cy="4647402"/>
          </a:xfrm>
          <a:prstGeom prst="rect">
            <a:avLst/>
          </a:prstGeom>
        </p:spPr>
        <p:txBody>
          <a:bodyPr wrap="square" lIns="121898" tIns="60948" rIns="121898" bIns="60948">
            <a:spAutoFit/>
          </a:bodyPr>
          <a:lstStyle/>
          <a:p>
            <a:pPr algn="just">
              <a:lnSpc>
                <a:spcPct val="150000"/>
              </a:lnSpc>
              <a:spcAft>
                <a:spcPts val="0"/>
              </a:spcAft>
              <a:tabLst>
                <a:tab pos="2340610" algn="l"/>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cs typeface="Times New Roman" panose="02020603050405020304" pitchFamily="18" charset="0"/>
              </a:rPr>
              <a:t>通过在不同温度下测量该热敏电阻的阻值，得到热敏电阻的阻值随温度变化的图像如图乙所示，可知该热敏电阻的阻值随温度的变化是</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填</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线性</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或</a:t>
            </a:r>
            <a:r>
              <a:rPr lang="en-US" altLang="zh-CN" sz="2800">
                <a:latin typeface="宋体" panose="02010600030101010101" pitchFamily="2" charset="-122"/>
                <a:cs typeface="Times New Roman" panose="02020603050405020304" pitchFamily="18" charset="0"/>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非线性</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的；在某一环境温度下用该实验装置测出电桥平衡时滑杆角度</a:t>
            </a:r>
            <a:r>
              <a:rPr lang="en-US" altLang="zh-CN" sz="2800" i="1">
                <a:latin typeface="Times New Roman" panose="02020603050405020304" pitchFamily="18" charset="0"/>
                <a:ea typeface="宋体" panose="02010600030101010101" pitchFamily="2" charset="-122"/>
              </a:rPr>
              <a:t>θ</a:t>
            </a:r>
            <a:r>
              <a:rPr lang="en-US" altLang="zh-CN" sz="2800">
                <a:latin typeface="Times New Roman" panose="02020603050405020304" pitchFamily="18" charset="0"/>
                <a:ea typeface="宋体" panose="02010600030101010101" pitchFamily="2" charset="-122"/>
              </a:rPr>
              <a:t>=60°</a:t>
            </a:r>
            <a:r>
              <a:rPr lang="zh-CN" altLang="zh-CN" sz="2800">
                <a:latin typeface="Times New Roman" panose="02020603050405020304" pitchFamily="18" charset="0"/>
                <a:ea typeface="宋体" panose="02010600030101010101" pitchFamily="2" charset="-122"/>
                <a:cs typeface="Times New Roman" panose="02020603050405020304" pitchFamily="18" charset="0"/>
              </a:rPr>
              <a:t>，则此时环境温度为</a:t>
            </a:r>
            <a:r>
              <a:rPr lang="zh-CN" altLang="zh-CN" sz="2800" u="sng">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a:ea typeface="Times New Roman" panose="02020603050405020304" pitchFamily="18" charset="0"/>
              </a:rPr>
              <a:t> </a:t>
            </a:r>
            <a:r>
              <a:rPr lang="zh-CN" altLang="zh-CN"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结果取整数</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 </a:t>
            </a:r>
            <a:endParaRPr lang="zh-CN" altLang="zh-CN" sz="1100">
              <a:effectLst/>
              <a:latin typeface="Times New Roman" panose="02020603050405020304" pitchFamily="18" charset="0"/>
              <a:ea typeface="宋体" panose="02010600030101010101" pitchFamily="2" charset="-122"/>
            </a:endParaRPr>
          </a:p>
        </p:txBody>
      </p:sp>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矩形 19"/>
          <p:cNvSpPr/>
          <p:nvPr/>
        </p:nvSpPr>
        <p:spPr>
          <a:xfrm>
            <a:off x="1448594" y="2637706"/>
            <a:ext cx="1261884" cy="523220"/>
          </a:xfrm>
          <a:prstGeom prst="rect">
            <a:avLst/>
          </a:prstGeom>
        </p:spPr>
        <p:txBody>
          <a:bodyPr wrap="none">
            <a:spAutoFit/>
          </a:bodyPr>
          <a:lstStyle/>
          <a:p>
            <a:r>
              <a:rPr lang="zh-CN"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a:p>
        </p:txBody>
      </p:sp>
      <p:sp>
        <p:nvSpPr>
          <p:cNvPr id="34" name="矩形 33"/>
          <p:cNvSpPr/>
          <p:nvPr/>
        </p:nvSpPr>
        <p:spPr>
          <a:xfrm>
            <a:off x="1117968" y="4591447"/>
            <a:ext cx="543739"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宋体" panose="02010600030101010101" pitchFamily="2" charset="-122"/>
              </a:rPr>
              <a:t>40</a:t>
            </a:r>
            <a:endParaRPr lang="zh-CN" altLang="en-US"/>
          </a:p>
        </p:txBody>
      </p:sp>
      <p:pic>
        <p:nvPicPr>
          <p:cNvPr id="38" name="image98.jpeg"/>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5304" y="987892"/>
            <a:ext cx="3613964" cy="3470944"/>
          </a:xfrm>
          <a:prstGeom prst="rect">
            <a:avLst/>
          </a:prstGeom>
          <a:noFill/>
          <a:ln>
            <a:noFill/>
          </a:ln>
        </p:spPr>
      </p:pic>
    </p:spTree>
    <p:extLst>
      <p:ext uri="{BB962C8B-B14F-4D97-AF65-F5344CB8AC3E}">
        <p14:creationId xmlns:p14="http://schemas.microsoft.com/office/powerpoint/2010/main" val="16716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7"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1125538"/>
            <a:ext cx="11855846" cy="1811168"/>
            <a:chOff x="0" y="189434"/>
            <a:chExt cx="11855846" cy="1811168"/>
          </a:xfrm>
        </p:grpSpPr>
        <p:sp>
          <p:nvSpPr>
            <p:cNvPr id="22" name="矩形 21"/>
            <p:cNvSpPr/>
            <p:nvPr/>
          </p:nvSpPr>
          <p:spPr>
            <a:xfrm>
              <a:off x="389206" y="696399"/>
              <a:ext cx="11466640" cy="1304203"/>
            </a:xfrm>
            <a:prstGeom prst="rect">
              <a:avLst/>
            </a:prstGeom>
          </p:spPr>
          <p:txBody>
            <a:bodyPr wrap="square">
              <a:spAutoFit/>
            </a:bodyPr>
            <a:lstStyle/>
            <a:p>
              <a:pPr>
                <a:lnSpc>
                  <a:spcPct val="150000"/>
                </a:lnSpc>
                <a:spcAft>
                  <a:spcPts val="0"/>
                </a:spcAft>
                <a:tabLst>
                  <a:tab pos="2340610" algn="l"/>
                  <a:tab pos="2790825" algn="l"/>
                  <a:tab pos="4231005" algn="l"/>
                </a:tabLst>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由题图乙可知，该热敏电阻是非线性电阻。由</a:t>
              </a:r>
              <a:r>
                <a:rPr lang="en-US" altLang="zh-CN" sz="2800" dirty="0">
                  <a:latin typeface="Times New Roman" panose="02020603050405020304" pitchFamily="18" charset="0"/>
                  <a:ea typeface="楷体" panose="02010609060101010101" pitchFamily="49" charset="-122"/>
                </a:rPr>
                <a:t>(</a:t>
              </a:r>
              <a:r>
                <a:rPr lang="en-US" altLang="zh-CN" sz="2800" dirty="0">
                  <a:latin typeface="Times New Roman" panose="02020603050405020304" pitchFamily="18" charset="0"/>
                  <a:ea typeface="宋体" panose="02010600030101010101" pitchFamily="2" charset="-122"/>
                </a:rPr>
                <a:t>2</a:t>
              </a:r>
              <a:r>
                <a:rPr lang="en-US" altLang="zh-CN" sz="2800" dirty="0">
                  <a:latin typeface="Times New Roman" panose="02020603050405020304" pitchFamily="18" charset="0"/>
                  <a:ea typeface="楷体" panose="02010609060101010101" pitchFamily="49" charset="-122"/>
                </a:rPr>
                <a:t>)</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中的结果，当</a:t>
              </a:r>
              <a:r>
                <a:rPr lang="en-US" altLang="zh-CN" sz="2800" i="1" dirty="0">
                  <a:latin typeface="Times New Roman" panose="02020603050405020304" pitchFamily="18" charset="0"/>
                  <a:ea typeface="宋体" panose="02010600030101010101" pitchFamily="2" charset="-122"/>
                </a:rPr>
                <a:t>θ</a:t>
              </a:r>
              <a:r>
                <a:rPr lang="en-US" altLang="zh-CN" sz="2800" dirty="0">
                  <a:latin typeface="Times New Roman" panose="02020603050405020304" pitchFamily="18" charset="0"/>
                  <a:ea typeface="宋体" panose="02010600030101010101" pitchFamily="2" charset="-122"/>
                </a:rPr>
                <a:t>=60°</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800" i="1" dirty="0">
                  <a:latin typeface="Times New Roman" panose="02020603050405020304" pitchFamily="18" charset="0"/>
                  <a:ea typeface="宋体" panose="02010600030101010101" pitchFamily="2" charset="-122"/>
                </a:rPr>
                <a:t>R</a:t>
              </a:r>
              <a:r>
                <a:rPr lang="en-US" altLang="zh-CN" sz="2800" baseline="-25000" dirty="0">
                  <a:latin typeface="Times New Roman" panose="02020603050405020304" pitchFamily="18" charset="0"/>
                  <a:ea typeface="宋体" panose="02010600030101010101" pitchFamily="2" charset="-122"/>
                </a:rPr>
                <a:t>T</a:t>
              </a:r>
              <a:r>
                <a:rPr lang="en-US" altLang="zh-CN" sz="2800" dirty="0">
                  <a:latin typeface="Times New Roman" panose="02020603050405020304" pitchFamily="18" charset="0"/>
                  <a:ea typeface="宋体" panose="02010600030101010101" pitchFamily="2" charset="-122"/>
                </a:rPr>
                <a:t>=2</a:t>
              </a:r>
              <a:r>
                <a:rPr lang="en-US" altLang="zh-CN" sz="2800" i="1" dirty="0">
                  <a:latin typeface="Times New Roman" panose="02020603050405020304" pitchFamily="18" charset="0"/>
                  <a:ea typeface="宋体" panose="02010600030101010101" pitchFamily="2" charset="-122"/>
                </a:rPr>
                <a:t>R</a:t>
              </a:r>
              <a:r>
                <a:rPr lang="en-US" altLang="zh-CN" sz="2800" baseline="-25000" dirty="0">
                  <a:latin typeface="Times New Roman" panose="02020603050405020304" pitchFamily="18" charset="0"/>
                  <a:ea typeface="宋体" panose="02010600030101010101" pitchFamily="2" charset="-122"/>
                </a:rPr>
                <a:t>0</a:t>
              </a:r>
              <a:r>
                <a:rPr lang="en-US" altLang="zh-CN" sz="2800" dirty="0">
                  <a:latin typeface="Times New Roman" panose="02020603050405020304" pitchFamily="18" charset="0"/>
                  <a:ea typeface="宋体" panose="02010600030101010101" pitchFamily="2" charset="-122"/>
                </a:rPr>
                <a:t>=90</a:t>
              </a:r>
              <a:r>
                <a:rPr lang="en-US" altLang="zh-CN" sz="2800" dirty="0">
                  <a:latin typeface="Times New Roman" panose="02020603050405020304" pitchFamily="18" charset="0"/>
                  <a:ea typeface="楷体" panose="02010609060101010101" pitchFamily="49" charset="-122"/>
                </a:rPr>
                <a:t> </a:t>
              </a:r>
              <a:r>
                <a:rPr lang="en-US" altLang="zh-CN" sz="2800" dirty="0">
                  <a:latin typeface="Times New Roman" panose="02020603050405020304" pitchFamily="18" charset="0"/>
                  <a:ea typeface="宋体" panose="02010600030101010101" pitchFamily="2" charset="-122"/>
                </a:rPr>
                <a:t>Ω</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，由题图乙可知，室内温度为</a:t>
              </a:r>
              <a:r>
                <a:rPr lang="en-US" altLang="zh-CN" sz="2800" dirty="0">
                  <a:latin typeface="Times New Roman" panose="02020603050405020304" pitchFamily="18" charset="0"/>
                  <a:ea typeface="宋体" panose="02010600030101010101" pitchFamily="2" charset="-122"/>
                </a:rPr>
                <a:t>40</a:t>
              </a:r>
              <a:r>
                <a:rPr lang="en-US" altLang="zh-CN" sz="2800" dirty="0">
                  <a:latin typeface="Times New Roman" panose="02020603050405020304" pitchFamily="18" charset="0"/>
                  <a:ea typeface="楷体" panose="02010609060101010101" pitchFamily="49" charset="-122"/>
                </a:rPr>
                <a:t> </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dirty="0">
                <a:effectLst/>
                <a:latin typeface="Times New Roman" panose="02020603050405020304" pitchFamily="18" charset="0"/>
                <a:ea typeface="宋体" panose="02010600030101010101" pitchFamily="2" charset="-122"/>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9" name="矩形 18">
            <a:hlinkClick r:id="rId8"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3081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13c01-5d0a-4e58-9645-bd58e556997f"/>
  <p:tag name="COMMONDATA" val="eyJoZGlkIjoiYjkwMzllMmViNzQxMDg0MThiZGZiMDg4ZDRmZjZhYm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7666</Words>
  <Application>Microsoft Office PowerPoint</Application>
  <PresentationFormat>自定义</PresentationFormat>
  <Paragraphs>1098</Paragraphs>
  <Slides>136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136</vt:i4>
      </vt:variant>
    </vt:vector>
  </HeadingPairs>
  <TitlesOfParts>
    <vt:vector size="148" baseType="lpstr">
      <vt:lpstr>Helvetica Light</vt:lpstr>
      <vt:lpstr>NEU-BZ</vt:lpstr>
      <vt:lpstr>黑体</vt:lpstr>
      <vt:lpstr>经典繁仿黑</vt:lpstr>
      <vt:lpstr>楷体</vt:lpstr>
      <vt:lpstr>宋体</vt:lpstr>
      <vt:lpstr>微软雅黑</vt:lpstr>
      <vt:lpstr>Arial</vt:lpstr>
      <vt:lpstr>Calibri</vt:lpstr>
      <vt:lpstr>Cambria Math</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www.xinjiaoyu.com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6667</cp:revision>
  <dcterms:created xsi:type="dcterms:W3CDTF">2014-11-27T01:03:00Z</dcterms:created>
  <dcterms:modified xsi:type="dcterms:W3CDTF">2025-10-30T05:41:14Z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C9FEF39D191140FD8B206FBD51AEBC12</vt:lpwstr>
  </property>
</Properties>
</file>